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34"/>
  </p:notesMasterIdLst>
  <p:handoutMasterIdLst>
    <p:handoutMasterId r:id="rId35"/>
  </p:handoutMasterIdLst>
  <p:sldIdLst>
    <p:sldId id="257" r:id="rId2"/>
    <p:sldId id="258" r:id="rId3"/>
    <p:sldId id="260" r:id="rId4"/>
    <p:sldId id="277" r:id="rId5"/>
    <p:sldId id="283" r:id="rId6"/>
    <p:sldId id="281" r:id="rId7"/>
    <p:sldId id="278" r:id="rId8"/>
    <p:sldId id="279" r:id="rId9"/>
    <p:sldId id="262" r:id="rId10"/>
    <p:sldId id="282" r:id="rId11"/>
    <p:sldId id="280" r:id="rId12"/>
    <p:sldId id="266" r:id="rId13"/>
    <p:sldId id="270" r:id="rId14"/>
    <p:sldId id="285" r:id="rId15"/>
    <p:sldId id="286" r:id="rId16"/>
    <p:sldId id="268" r:id="rId17"/>
    <p:sldId id="287" r:id="rId18"/>
    <p:sldId id="271" r:id="rId19"/>
    <p:sldId id="272" r:id="rId20"/>
    <p:sldId id="290" r:id="rId21"/>
    <p:sldId id="291" r:id="rId22"/>
    <p:sldId id="292" r:id="rId23"/>
    <p:sldId id="274" r:id="rId24"/>
    <p:sldId id="289" r:id="rId25"/>
    <p:sldId id="294" r:id="rId26"/>
    <p:sldId id="295" r:id="rId27"/>
    <p:sldId id="273" r:id="rId28"/>
    <p:sldId id="275" r:id="rId29"/>
    <p:sldId id="276" r:id="rId30"/>
    <p:sldId id="264" r:id="rId31"/>
    <p:sldId id="265" r:id="rId32"/>
    <p:sldId id="284" r:id="rId33"/>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4A4C4E"/>
    <a:srgbClr val="717073"/>
    <a:srgbClr val="00CCFF"/>
    <a:srgbClr val="572163"/>
    <a:srgbClr val="711471"/>
    <a:srgbClr val="642566"/>
    <a:srgbClr val="642066"/>
    <a:srgbClr val="030101"/>
    <a:srgbClr val="B22C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8" autoAdjust="0"/>
    <p:restoredTop sz="49022" autoAdjust="0"/>
  </p:normalViewPr>
  <p:slideViewPr>
    <p:cSldViewPr>
      <p:cViewPr varScale="1">
        <p:scale>
          <a:sx n="56" d="100"/>
          <a:sy n="56" d="100"/>
        </p:scale>
        <p:origin x="319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2"/>
            <a:ext cx="2945659" cy="498055"/>
          </a:xfrm>
          <a:prstGeom prst="rect">
            <a:avLst/>
          </a:prstGeom>
        </p:spPr>
        <p:txBody>
          <a:bodyPr vert="horz" lIns="91440" tIns="45720" rIns="91440" bIns="45720" rtlCol="0"/>
          <a:lstStyle>
            <a:lvl1pPr algn="r">
              <a:defRPr sz="1200"/>
            </a:lvl1pPr>
          </a:lstStyle>
          <a:p>
            <a:fld id="{C7236F83-2224-432E-B6F6-3585840E244C}" type="datetimeFigureOut">
              <a:rPr lang="en-GB" smtClean="0"/>
              <a:t>11/05/2020</a:t>
            </a:fld>
            <a:endParaRPr lang="en-GB"/>
          </a:p>
        </p:txBody>
      </p:sp>
      <p:sp>
        <p:nvSpPr>
          <p:cNvPr id="4" name="Footer Placeholder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5D6CC0E5-CF7E-4EAD-911F-42F3A079903F}" type="slidenum">
              <a:rPr lang="en-GB" smtClean="0"/>
              <a:t>‹#›</a:t>
            </a:fld>
            <a:endParaRPr lang="en-GB"/>
          </a:p>
        </p:txBody>
      </p:sp>
    </p:spTree>
    <p:extLst>
      <p:ext uri="{BB962C8B-B14F-4D97-AF65-F5344CB8AC3E}">
        <p14:creationId xmlns:p14="http://schemas.microsoft.com/office/powerpoint/2010/main" val="2798535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2"/>
            <a:ext cx="2945659" cy="498055"/>
          </a:xfrm>
          <a:prstGeom prst="rect">
            <a:avLst/>
          </a:prstGeom>
        </p:spPr>
        <p:txBody>
          <a:bodyPr vert="horz" lIns="91440" tIns="45720" rIns="91440" bIns="45720" rtlCol="0"/>
          <a:lstStyle>
            <a:lvl1pPr algn="r">
              <a:defRPr sz="1200"/>
            </a:lvl1pPr>
          </a:lstStyle>
          <a:p>
            <a:fld id="{9AFD3A3C-9CF1-4387-B171-5922C972F9E8}" type="datetimeFigureOut">
              <a:rPr lang="en-GB" smtClean="0"/>
              <a:t>11/05/2020</a:t>
            </a:fld>
            <a:endParaRPr lang="en-GB"/>
          </a:p>
        </p:txBody>
      </p:sp>
      <p:sp>
        <p:nvSpPr>
          <p:cNvPr id="4" name="Slide Image Placeholder 3"/>
          <p:cNvSpPr>
            <a:spLocks noGrp="1" noRot="1" noChangeAspect="1"/>
          </p:cNvSpPr>
          <p:nvPr>
            <p:ph type="sldImg" idx="2"/>
          </p:nvPr>
        </p:nvSpPr>
        <p:spPr>
          <a:xfrm>
            <a:off x="1168400" y="1243013"/>
            <a:ext cx="4460875" cy="3346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A6DA5153-CB6D-4C63-807E-41DAD9BFF5B1}" type="slidenum">
              <a:rPr lang="en-GB" smtClean="0"/>
              <a:t>‹#›</a:t>
            </a:fld>
            <a:endParaRPr lang="en-GB"/>
          </a:p>
        </p:txBody>
      </p:sp>
    </p:spTree>
    <p:extLst>
      <p:ext uri="{BB962C8B-B14F-4D97-AF65-F5344CB8AC3E}">
        <p14:creationId xmlns:p14="http://schemas.microsoft.com/office/powerpoint/2010/main" val="257638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uhi.ac.uk/en/studying-at-uhi/student-lif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1</a:t>
            </a:fld>
            <a:endParaRPr lang="en-GB"/>
          </a:p>
        </p:txBody>
      </p:sp>
    </p:spTree>
    <p:extLst>
      <p:ext uri="{BB962C8B-B14F-4D97-AF65-F5344CB8AC3E}">
        <p14:creationId xmlns:p14="http://schemas.microsoft.com/office/powerpoint/2010/main" val="2499140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The top three social media platforms for the university:</a:t>
            </a:r>
          </a:p>
          <a:p>
            <a:endParaRPr lang="en-GB" sz="1200" b="1" dirty="0"/>
          </a:p>
          <a:p>
            <a:pPr marL="171450" indent="-171450">
              <a:buFont typeface="Arial" panose="020B0604020202020204" pitchFamily="34" charset="0"/>
              <a:buChar char="•"/>
            </a:pPr>
            <a:r>
              <a:rPr lang="en-GB" sz="1200" b="1" dirty="0"/>
              <a:t>Facebook - attracts a slightly older market with our most popular demographic aged between 25-34, his ties in with the creation of the platform in 2004. It’s often a great place to engage with mature students, alumni, parents and carers. Don’t forget that school-leavers are often influenced by their parents/carers when making a decision on which university to go to so getting them on side too is just as important. Facebook is also the best for:</a:t>
            </a:r>
          </a:p>
          <a:p>
            <a:pPr marL="628650" lvl="1" indent="-171450">
              <a:buFont typeface="Arial" panose="020B0604020202020204" pitchFamily="34" charset="0"/>
              <a:buChar char="•"/>
            </a:pPr>
            <a:r>
              <a:rPr lang="en-GB" sz="1200" b="1" dirty="0"/>
              <a:t>Sharing events such as open days, seminars etc</a:t>
            </a:r>
          </a:p>
          <a:p>
            <a:pPr marL="628650" lvl="1" indent="-171450">
              <a:buFont typeface="Arial" panose="020B0604020202020204" pitchFamily="34" charset="0"/>
              <a:buChar char="•"/>
            </a:pPr>
            <a:r>
              <a:rPr lang="en-GB" sz="1200" b="1" dirty="0"/>
              <a:t>Engaging with people via messenger</a:t>
            </a:r>
          </a:p>
          <a:p>
            <a:pPr marL="628650" lvl="1" indent="-171450">
              <a:buFont typeface="Arial" panose="020B0604020202020204" pitchFamily="34" charset="0"/>
              <a:buChar char="•"/>
            </a:pPr>
            <a:r>
              <a:rPr lang="en-GB" sz="1200" b="1" dirty="0"/>
              <a:t>Targeting users through paid-for content.</a:t>
            </a:r>
          </a:p>
          <a:p>
            <a:pPr marL="628650" lvl="1" indent="-171450">
              <a:buFont typeface="Arial" panose="020B0604020202020204" pitchFamily="34" charset="0"/>
              <a:buChar char="•"/>
            </a:pPr>
            <a:endParaRPr lang="en-GB" sz="1200" b="1" dirty="0"/>
          </a:p>
          <a:p>
            <a:pPr marL="171450" indent="-171450">
              <a:buFont typeface="Arial" panose="020B0604020202020204" pitchFamily="34" charset="0"/>
              <a:buChar char="•"/>
            </a:pPr>
            <a:r>
              <a:rPr lang="en-GB" sz="1200" b="1" dirty="0"/>
              <a:t>Instagram - The biggest demographic group on Instagram is 18-24 year olds, many younger users like this platform better as their parents/carers are already on Facebook. There’s also more creative options such as stories and filters (whilst Facebook has added these in more recent years it’s more advanced on Instagram). Instagram is best for:</a:t>
            </a:r>
          </a:p>
          <a:p>
            <a:pPr marL="628650" lvl="1" indent="-171450">
              <a:buFont typeface="Arial" panose="020B0604020202020204" pitchFamily="34" charset="0"/>
              <a:buChar char="•"/>
            </a:pPr>
            <a:r>
              <a:rPr lang="en-GB" sz="1200" b="1" dirty="0"/>
              <a:t>Engaging with final-year school pupils who are looking at their university options</a:t>
            </a:r>
          </a:p>
          <a:p>
            <a:pPr marL="628650" lvl="1" indent="-171450">
              <a:buFont typeface="Arial" panose="020B0604020202020204" pitchFamily="34" charset="0"/>
              <a:buChar char="•"/>
            </a:pPr>
            <a:r>
              <a:rPr lang="en-GB" sz="1200" b="1" dirty="0"/>
              <a:t>Engaging with younger students</a:t>
            </a:r>
          </a:p>
          <a:p>
            <a:pPr marL="628650" lvl="1" indent="-171450">
              <a:buFont typeface="Arial" panose="020B0604020202020204" pitchFamily="34" charset="0"/>
              <a:buChar char="•"/>
            </a:pPr>
            <a:r>
              <a:rPr lang="en-GB" sz="1200" b="1" dirty="0"/>
              <a:t>Sharing campus and student images which help build up a picture of student life.</a:t>
            </a:r>
          </a:p>
          <a:p>
            <a:pPr marL="628650" lvl="1" indent="-171450">
              <a:buFont typeface="Arial" panose="020B0604020202020204" pitchFamily="34" charset="0"/>
              <a:buChar char="•"/>
            </a:pPr>
            <a:endParaRPr lang="en-GB" sz="1200" b="1" dirty="0"/>
          </a:p>
          <a:p>
            <a:pPr marL="171450" lvl="0" indent="-171450">
              <a:buFont typeface="Arial" panose="020B0604020202020204" pitchFamily="34" charset="0"/>
              <a:buChar char="•"/>
            </a:pPr>
            <a:r>
              <a:rPr lang="en-GB" sz="1200" b="1" dirty="0"/>
              <a:t>Twitter - The largest demographic of Twitter users is 18-29 year olds (37%). 25% of users are aged 30-49. We find the most effective engagement for the university’s Twitter presence is:</a:t>
            </a:r>
          </a:p>
          <a:p>
            <a:pPr marL="628650" lvl="1" indent="-171450">
              <a:buFont typeface="Arial" panose="020B0604020202020204" pitchFamily="34" charset="0"/>
              <a:buChar char="•"/>
            </a:pPr>
            <a:r>
              <a:rPr lang="en-GB" sz="1200" b="1" dirty="0"/>
              <a:t>Research staff and students</a:t>
            </a:r>
          </a:p>
          <a:p>
            <a:pPr marL="628650" lvl="1" indent="-171450">
              <a:buFont typeface="Arial" panose="020B0604020202020204" pitchFamily="34" charset="0"/>
              <a:buChar char="•"/>
            </a:pPr>
            <a:r>
              <a:rPr lang="en-GB" sz="1200" b="1" dirty="0"/>
              <a:t>Other organisations – including HE institutions and schools</a:t>
            </a:r>
          </a:p>
          <a:p>
            <a:pPr marL="628650" lvl="1" indent="-171450">
              <a:buFont typeface="Arial" panose="020B0604020202020204" pitchFamily="34" charset="0"/>
              <a:buChar char="•"/>
            </a:pPr>
            <a:r>
              <a:rPr lang="en-GB" sz="1200" b="1" dirty="0"/>
              <a:t>Postgraduate students and alumni</a:t>
            </a:r>
          </a:p>
          <a:p>
            <a:pPr marL="628650" lvl="1" indent="-171450">
              <a:buFont typeface="Arial" panose="020B0604020202020204" pitchFamily="34" charset="0"/>
              <a:buChar char="•"/>
            </a:pPr>
            <a:r>
              <a:rPr lang="en-GB" sz="1200" b="1" dirty="0"/>
              <a:t>Public figures, politicians and MP’s.</a:t>
            </a:r>
          </a:p>
          <a:p>
            <a:pPr marL="457200" lvl="1" indent="0">
              <a:buFont typeface="Arial" panose="020B0604020202020204" pitchFamily="34" charset="0"/>
              <a:buNone/>
            </a:pPr>
            <a:endParaRPr lang="en-GB" sz="1200" b="1" dirty="0"/>
          </a:p>
          <a:p>
            <a:pPr marL="171450" lvl="0" indent="-171450">
              <a:buFont typeface="Arial" panose="020B0604020202020204" pitchFamily="34" charset="0"/>
              <a:buChar char="•"/>
            </a:pPr>
            <a:r>
              <a:rPr lang="en-GB" sz="1200" b="1" dirty="0"/>
              <a:t>We also use YouTube and Flickr for the external storage of high quality video and photo content – these can then be shared on social media platforms and web content. </a:t>
            </a:r>
          </a:p>
          <a:p>
            <a:pPr marL="171450" lvl="0" indent="-171450">
              <a:buFont typeface="Arial" panose="020B0604020202020204" pitchFamily="34" charset="0"/>
              <a:buChar char="•"/>
            </a:pPr>
            <a:endParaRPr lang="en-GB" sz="1200" b="1" dirty="0"/>
          </a:p>
          <a:p>
            <a:pPr marL="171450" lvl="0" indent="-171450">
              <a:buFont typeface="Arial" panose="020B0604020202020204" pitchFamily="34" charset="0"/>
              <a:buChar char="•"/>
            </a:pPr>
            <a:r>
              <a:rPr lang="en-GB" sz="1200" b="1" dirty="0"/>
              <a:t>Another one to consider as a professional working in Higher Education is LinkedIn, it can be a great way to share university news, research and funding opportunities with your peers.</a:t>
            </a:r>
          </a:p>
          <a:p>
            <a:pPr marL="171450" lvl="0" indent="-171450">
              <a:buFont typeface="Arial" panose="020B0604020202020204" pitchFamily="34" charset="0"/>
              <a:buChar char="•"/>
            </a:pPr>
            <a:endParaRPr lang="en-GB" sz="1200" b="1" dirty="0"/>
          </a:p>
          <a:p>
            <a:pPr marL="171450" lvl="0" indent="-171450">
              <a:buFont typeface="Arial" panose="020B0604020202020204" pitchFamily="34" charset="0"/>
              <a:buChar char="•"/>
            </a:pPr>
            <a:r>
              <a:rPr lang="en-GB" sz="1200" b="1" dirty="0"/>
              <a:t>Other social media platforms used by universities include Snapchat, </a:t>
            </a:r>
            <a:r>
              <a:rPr lang="en-GB" sz="1200" b="1" dirty="0" err="1"/>
              <a:t>TikTok</a:t>
            </a:r>
            <a:r>
              <a:rPr lang="en-GB" sz="1200" b="1" dirty="0"/>
              <a:t> and WhatsApp. Whilst we do keep up to date with their development we believe content for these social media platforms needs to be created by students themselves, this is something we plan to look into more in the future. </a:t>
            </a:r>
          </a:p>
          <a:p>
            <a:pPr marL="457200" lvl="1" indent="0">
              <a:buFont typeface="Arial" panose="020B0604020202020204" pitchFamily="34" charset="0"/>
              <a:buNone/>
            </a:pPr>
            <a:endParaRPr lang="en-GB" dirty="0"/>
          </a:p>
          <a:p>
            <a:pPr marL="457200" lvl="1" indent="0">
              <a:buFont typeface="Arial" panose="020B0604020202020204" pitchFamily="34" charset="0"/>
              <a:buNone/>
            </a:pPr>
            <a:endParaRPr lang="en-GB" dirty="0"/>
          </a:p>
          <a:p>
            <a:pPr marL="628650" lvl="1" indent="-171450">
              <a:buFont typeface="Arial" panose="020B0604020202020204" pitchFamily="34" charset="0"/>
              <a:buChar char="•"/>
            </a:pPr>
            <a:endParaRPr lang="en-GB" dirty="0"/>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10</a:t>
            </a:fld>
            <a:endParaRPr lang="en-GB"/>
          </a:p>
        </p:txBody>
      </p:sp>
    </p:spTree>
    <p:extLst>
      <p:ext uri="{BB962C8B-B14F-4D97-AF65-F5344CB8AC3E}">
        <p14:creationId xmlns:p14="http://schemas.microsoft.com/office/powerpoint/2010/main" val="370205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11</a:t>
            </a:fld>
            <a:endParaRPr lang="en-GB"/>
          </a:p>
        </p:txBody>
      </p:sp>
    </p:spTree>
    <p:extLst>
      <p:ext uri="{BB962C8B-B14F-4D97-AF65-F5344CB8AC3E}">
        <p14:creationId xmlns:p14="http://schemas.microsoft.com/office/powerpoint/2010/main" val="259379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1" dirty="0"/>
              <a:t>Shorter posts usually receive more likes, comments, and shares on Facebook. People like when a message makes its point quickly and concisely. It’s satisfying. Use web links to offer more information, users will click on them if they want to know more. </a:t>
            </a:r>
          </a:p>
          <a:p>
            <a:pPr marL="0" indent="0">
              <a:buFont typeface="Arial" panose="020B0604020202020204" pitchFamily="34" charset="0"/>
              <a:buNone/>
            </a:pPr>
            <a:endParaRPr lang="en-GB" sz="1200" b="1" dirty="0"/>
          </a:p>
          <a:p>
            <a:pPr marL="285750" indent="-285750">
              <a:buFont typeface="Arial" panose="020B0604020202020204" pitchFamily="34" charset="0"/>
              <a:buChar char="•"/>
            </a:pPr>
            <a:r>
              <a:rPr lang="en-GB" sz="1200" b="1" dirty="0"/>
              <a:t>Posts with 80 characters or less receive 66% HIGHER engagement. </a:t>
            </a:r>
          </a:p>
          <a:p>
            <a:pPr marL="285750" indent="-285750">
              <a:buFont typeface="Arial" panose="020B0604020202020204" pitchFamily="34" charset="0"/>
              <a:buChar char="•"/>
            </a:pPr>
            <a:endParaRPr lang="en-GB" sz="1200" b="1" dirty="0"/>
          </a:p>
          <a:p>
            <a:pPr marL="285750" indent="-285750">
              <a:buFont typeface="Arial" panose="020B0604020202020204" pitchFamily="34" charset="0"/>
              <a:buChar char="•"/>
            </a:pPr>
            <a:r>
              <a:rPr lang="en-GB" sz="1200" b="1" dirty="0"/>
              <a:t>If a user has click to ‘see more’ on your post it’s probably too long – the exception is when you need to give important information, such as exam result notifications. </a:t>
            </a:r>
          </a:p>
          <a:p>
            <a:pPr marL="285750" indent="-285750">
              <a:buFont typeface="Arial" panose="020B0604020202020204" pitchFamily="34" charset="0"/>
              <a:buChar char="•"/>
            </a:pPr>
            <a:endParaRPr lang="en-GB" sz="1200" b="1" dirty="0"/>
          </a:p>
          <a:p>
            <a:pPr marL="285750" indent="-285750">
              <a:buFont typeface="Arial" panose="020B0604020202020204" pitchFamily="34" charset="0"/>
              <a:buChar char="•"/>
            </a:pPr>
            <a:r>
              <a:rPr lang="en-US" sz="1200" b="1" dirty="0"/>
              <a:t>Twitter restricts</a:t>
            </a:r>
            <a:r>
              <a:rPr lang="en-US" sz="1200" b="1" baseline="0" dirty="0"/>
              <a:t> posts to 280 characters -  this means you must work even harder to compose short and interesting posts which get your main point across. </a:t>
            </a:r>
          </a:p>
          <a:p>
            <a:pPr marL="285750" indent="-285750">
              <a:buFont typeface="Arial" panose="020B0604020202020204" pitchFamily="34" charset="0"/>
              <a:buChar char="•"/>
            </a:pPr>
            <a:endParaRPr lang="en-US" sz="1200" b="1" baseline="0" dirty="0"/>
          </a:p>
          <a:p>
            <a:pPr marL="285750" indent="-285750">
              <a:buFont typeface="Arial" panose="020B0604020202020204" pitchFamily="34" charset="0"/>
              <a:buChar char="•"/>
            </a:pPr>
            <a:r>
              <a:rPr lang="en-US" sz="1200" b="1" baseline="0" dirty="0"/>
              <a:t>Don’t forget - if users want to know more information they will ask, this can encourage two-way engagement. </a:t>
            </a:r>
          </a:p>
          <a:p>
            <a:pPr marL="285750" indent="-285750">
              <a:buFont typeface="Arial" panose="020B0604020202020204" pitchFamily="34" charset="0"/>
              <a:buChar char="•"/>
            </a:pPr>
            <a:endParaRPr lang="en-US" sz="1400" b="1" baseline="0" dirty="0"/>
          </a:p>
          <a:p>
            <a:pPr marL="171450" indent="-171450">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12</a:t>
            </a:fld>
            <a:endParaRPr lang="en-GB"/>
          </a:p>
        </p:txBody>
      </p:sp>
    </p:spTree>
    <p:extLst>
      <p:ext uri="{BB962C8B-B14F-4D97-AF65-F5344CB8AC3E}">
        <p14:creationId xmlns:p14="http://schemas.microsoft.com/office/powerpoint/2010/main" val="1368863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baseline="0" dirty="0"/>
              <a:t>As Twitter limits characters it’s important to use shortened  web links, we use </a:t>
            </a:r>
            <a:r>
              <a:rPr lang="en-US" sz="1200" b="1" baseline="0" dirty="0" err="1"/>
              <a:t>Bitly</a:t>
            </a:r>
            <a:r>
              <a:rPr lang="en-US" sz="1200" b="1" baseline="0" dirty="0"/>
              <a:t> to create ours but there are many out there you can try. </a:t>
            </a:r>
          </a:p>
          <a:p>
            <a:pPr marL="285750" indent="-285750">
              <a:buFont typeface="Arial" panose="020B0604020202020204" pitchFamily="34" charset="0"/>
              <a:buChar char="•"/>
            </a:pPr>
            <a:endParaRPr lang="en-US" sz="1200" b="1" baseline="0" dirty="0"/>
          </a:p>
          <a:p>
            <a:pPr marL="285750" indent="-285750">
              <a:buFont typeface="Arial" panose="020B0604020202020204" pitchFamily="34" charset="0"/>
              <a:buChar char="•"/>
            </a:pPr>
            <a:r>
              <a:rPr lang="en-US" sz="1200" b="1" baseline="0" dirty="0"/>
              <a:t>By providing links it instantly improves user interactivity by allowing them to click through to find more information and then they can comment on your post, ask questions…or re-Tweet/share on Facebook.</a:t>
            </a:r>
          </a:p>
          <a:p>
            <a:pPr marL="285750" indent="-285750">
              <a:buFont typeface="Arial" panose="020B0604020202020204" pitchFamily="34" charset="0"/>
              <a:buChar char="•"/>
            </a:pPr>
            <a:endParaRPr lang="en-US" sz="1200" b="1" baseline="0" dirty="0"/>
          </a:p>
          <a:p>
            <a:pPr marL="285750" indent="-285750">
              <a:buFont typeface="Arial" panose="020B0604020202020204" pitchFamily="34" charset="0"/>
              <a:buChar char="•"/>
            </a:pPr>
            <a:r>
              <a:rPr lang="en-US" sz="1200" b="1" baseline="0" dirty="0"/>
              <a:t>Links don’t work on Instagram posts so it’s better to add them to your bio – just remember to update the link in the bio if it’s no longer relevant. </a:t>
            </a:r>
          </a:p>
          <a:p>
            <a:pPr marL="285750" indent="-285750">
              <a:buFont typeface="Arial" panose="020B0604020202020204" pitchFamily="34" charset="0"/>
              <a:buChar char="•"/>
            </a:pPr>
            <a:endParaRPr lang="en-US" sz="1200" b="1" baseline="0" dirty="0"/>
          </a:p>
          <a:p>
            <a:pPr marL="285750" indent="-285750">
              <a:buFont typeface="Arial" panose="020B0604020202020204" pitchFamily="34" charset="0"/>
              <a:buChar char="•"/>
            </a:pPr>
            <a:r>
              <a:rPr lang="en-US" sz="1200" b="1" baseline="0" dirty="0"/>
              <a:t>Just a word of caution – check the links work and that the content is suitable for your audience. </a:t>
            </a:r>
          </a:p>
          <a:p>
            <a:pPr marL="285750" indent="-285750">
              <a:buFont typeface="Arial" panose="020B0604020202020204" pitchFamily="34" charset="0"/>
              <a:buChar char="•"/>
            </a:pPr>
            <a:endParaRPr lang="en-US" sz="1200" b="1" baseline="0" dirty="0"/>
          </a:p>
          <a:p>
            <a:pPr marL="285750" indent="-285750">
              <a:buFont typeface="Arial" panose="020B0604020202020204" pitchFamily="34" charset="0"/>
              <a:buChar char="•"/>
            </a:pPr>
            <a:r>
              <a:rPr lang="en-US" sz="1200" b="1" baseline="0" dirty="0"/>
              <a:t>A link we were sent of one of our art student’s websites took us to a homepage which showed nude-self portraits – definitely not suitable for us to share!</a:t>
            </a:r>
            <a:endParaRPr lang="en-US" sz="1200" b="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6DA5153-CB6D-4C63-807E-41DAD9BFF5B1}" type="slidenum">
              <a:rPr lang="en-GB" smtClean="0"/>
              <a:t>13</a:t>
            </a:fld>
            <a:endParaRPr lang="en-GB"/>
          </a:p>
        </p:txBody>
      </p:sp>
    </p:spTree>
    <p:extLst>
      <p:ext uri="{BB962C8B-B14F-4D97-AF65-F5344CB8AC3E}">
        <p14:creationId xmlns:p14="http://schemas.microsoft.com/office/powerpoint/2010/main" val="4020970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Hashtags are more commonly used on Twitter and Instagram, but these have now been adopted on Facebook too so don’t forget to try them on all three platforms.</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Check if there are any hashtags you can add to your posts - especially if it is a popular trending topic or a national event that you can piggyback on to.</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Try and always use the university’s hashtag as it appears on our social media wall on our website which is accessible from the homepage and in sections for prospective and current students.</a:t>
            </a:r>
          </a:p>
        </p:txBody>
      </p:sp>
      <p:sp>
        <p:nvSpPr>
          <p:cNvPr id="4" name="Slide Number Placeholder 3"/>
          <p:cNvSpPr>
            <a:spLocks noGrp="1"/>
          </p:cNvSpPr>
          <p:nvPr>
            <p:ph type="sldNum" sz="quarter" idx="10"/>
          </p:nvPr>
        </p:nvSpPr>
        <p:spPr/>
        <p:txBody>
          <a:bodyPr/>
          <a:lstStyle/>
          <a:p>
            <a:fld id="{A6DA5153-CB6D-4C63-807E-41DAD9BFF5B1}" type="slidenum">
              <a:rPr lang="en-GB" smtClean="0"/>
              <a:t>14</a:t>
            </a:fld>
            <a:endParaRPr lang="en-GB"/>
          </a:p>
        </p:txBody>
      </p:sp>
    </p:spTree>
    <p:extLst>
      <p:ext uri="{BB962C8B-B14F-4D97-AF65-F5344CB8AC3E}">
        <p14:creationId xmlns:p14="http://schemas.microsoft.com/office/powerpoint/2010/main" val="3544868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dirty="0">
                <a:latin typeface="+mn-lt"/>
              </a:rPr>
              <a:t>Source: </a:t>
            </a:r>
            <a:r>
              <a:rPr lang="en-IE" sz="1400" b="1" dirty="0">
                <a:latin typeface="+mn-lt"/>
                <a:hlinkClick r:id="rId3"/>
              </a:rPr>
              <a:t>www.uhi.ac.uk/en/studying-at-uhi/student-life</a:t>
            </a:r>
            <a:r>
              <a:rPr lang="en-IE" sz="1400" b="1" dirty="0">
                <a:latin typeface="+mn-lt"/>
              </a:rPr>
              <a:t>  </a:t>
            </a:r>
          </a:p>
          <a:p>
            <a:pPr marL="0" indent="0">
              <a:buFont typeface="Arial" panose="020B0604020202020204" pitchFamily="34" charset="0"/>
              <a:buNone/>
            </a:pPr>
            <a:endParaRPr lang="en-US" sz="1800" b="1" baseline="0" dirty="0"/>
          </a:p>
        </p:txBody>
      </p:sp>
      <p:sp>
        <p:nvSpPr>
          <p:cNvPr id="4" name="Slide Number Placeholder 3"/>
          <p:cNvSpPr>
            <a:spLocks noGrp="1"/>
          </p:cNvSpPr>
          <p:nvPr>
            <p:ph type="sldNum" sz="quarter" idx="10"/>
          </p:nvPr>
        </p:nvSpPr>
        <p:spPr/>
        <p:txBody>
          <a:bodyPr/>
          <a:lstStyle/>
          <a:p>
            <a:fld id="{A6DA5153-CB6D-4C63-807E-41DAD9BFF5B1}" type="slidenum">
              <a:rPr lang="en-GB" smtClean="0"/>
              <a:t>15</a:t>
            </a:fld>
            <a:endParaRPr lang="en-GB"/>
          </a:p>
        </p:txBody>
      </p:sp>
    </p:spTree>
    <p:extLst>
      <p:ext uri="{BB962C8B-B14F-4D97-AF65-F5344CB8AC3E}">
        <p14:creationId xmlns:p14="http://schemas.microsoft.com/office/powerpoint/2010/main" val="1024460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latin typeface="+mn-lt"/>
              </a:rPr>
              <a:t>Make sure you communicate in your own voice</a:t>
            </a:r>
            <a:r>
              <a:rPr lang="en-US" sz="1200" b="1" baseline="0" dirty="0">
                <a:latin typeface="+mn-lt"/>
              </a:rPr>
              <a:t> – the user will know </a:t>
            </a:r>
            <a:r>
              <a:rPr lang="en-GB" sz="1200" b="1" baseline="0" noProof="0" dirty="0">
                <a:latin typeface="+mn-lt"/>
              </a:rPr>
              <a:t>so you don’t need to include your organisation’s name.</a:t>
            </a:r>
          </a:p>
          <a:p>
            <a:pPr marL="0" indent="0">
              <a:buFont typeface="Arial" panose="020B0604020202020204" pitchFamily="34" charset="0"/>
              <a:buNone/>
            </a:pPr>
            <a:endParaRPr lang="en-GB" sz="1200" b="1" baseline="0" noProof="0" dirty="0">
              <a:latin typeface="+mn-lt"/>
            </a:endParaRPr>
          </a:p>
          <a:p>
            <a:pPr marL="171450" indent="-171450">
              <a:buFont typeface="Arial" panose="020B0604020202020204" pitchFamily="34" charset="0"/>
              <a:buChar char="•"/>
            </a:pPr>
            <a:r>
              <a:rPr lang="en-IE" sz="1200" b="1" baseline="0" noProof="0" dirty="0">
                <a:latin typeface="+mn-lt"/>
              </a:rPr>
              <a:t>Whilst you must remain professional representing your organisation you should try and come across personable and find your own voice.</a:t>
            </a:r>
          </a:p>
          <a:p>
            <a:pPr marL="0" indent="0">
              <a:buFont typeface="Arial" panose="020B0604020202020204" pitchFamily="34" charset="0"/>
              <a:buNone/>
            </a:pPr>
            <a:endParaRPr lang="en-IE" sz="1200" b="1" baseline="0" noProof="0" dirty="0">
              <a:latin typeface="+mn-lt"/>
            </a:endParaRPr>
          </a:p>
          <a:p>
            <a:pPr marL="171450" indent="-171450">
              <a:buFont typeface="Arial" panose="020B0604020202020204" pitchFamily="34" charset="0"/>
              <a:buChar char="•"/>
            </a:pPr>
            <a:r>
              <a:rPr lang="en-IE" sz="1200" b="1" baseline="0" noProof="0" dirty="0">
                <a:latin typeface="+mn-lt"/>
              </a:rPr>
              <a:t>You are not writing a formal document,  remember people often go on social media for entertainment or interesting news stories.</a:t>
            </a:r>
          </a:p>
        </p:txBody>
      </p:sp>
      <p:sp>
        <p:nvSpPr>
          <p:cNvPr id="4" name="Slide Number Placeholder 3"/>
          <p:cNvSpPr>
            <a:spLocks noGrp="1"/>
          </p:cNvSpPr>
          <p:nvPr>
            <p:ph type="sldNum" sz="quarter" idx="10"/>
          </p:nvPr>
        </p:nvSpPr>
        <p:spPr/>
        <p:txBody>
          <a:bodyPr/>
          <a:lstStyle/>
          <a:p>
            <a:fld id="{A6DA5153-CB6D-4C63-807E-41DAD9BFF5B1}" type="slidenum">
              <a:rPr lang="en-GB" smtClean="0"/>
              <a:t>16</a:t>
            </a:fld>
            <a:endParaRPr lang="en-GB"/>
          </a:p>
        </p:txBody>
      </p:sp>
    </p:spTree>
    <p:extLst>
      <p:ext uri="{BB962C8B-B14F-4D97-AF65-F5344CB8AC3E}">
        <p14:creationId xmlns:p14="http://schemas.microsoft.com/office/powerpoint/2010/main" val="1757514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t>Social media is very handy as it allows us to have direct</a:t>
            </a:r>
            <a:r>
              <a:rPr lang="en-US" sz="1200" b="1" baseline="0" dirty="0"/>
              <a:t> interaction with an audience.</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Therefore you need to be answering queries that are put to you as soon as you can.</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If you don’t know  the answer to a question let the user know that and that’ll you’ll post an update once you do.</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This makes you as an </a:t>
            </a:r>
            <a:r>
              <a:rPr lang="en-GB" sz="1200" b="1" baseline="0" noProof="0" dirty="0"/>
              <a:t>organisation</a:t>
            </a:r>
            <a:r>
              <a:rPr lang="en-US" sz="1200" b="1" baseline="0" dirty="0"/>
              <a:t>, and your research much more accessible.</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noProof="0" dirty="0"/>
              <a:t>Social networking functions to encourage a conversation between you and your audience meaning it is important for you not just talk at the audience, but to talk to them. </a:t>
            </a:r>
          </a:p>
          <a:p>
            <a:pPr marL="0" indent="0">
              <a:buFont typeface="Arial" panose="020B0604020202020204" pitchFamily="34" charset="0"/>
              <a:buNone/>
            </a:pPr>
            <a:endParaRPr lang="en-US" sz="1200" b="1" baseline="0" noProof="0" dirty="0"/>
          </a:p>
          <a:p>
            <a:pPr marL="171450" indent="-171450">
              <a:buFont typeface="Arial" panose="020B0604020202020204" pitchFamily="34" charset="0"/>
              <a:buChar char="•"/>
            </a:pPr>
            <a:r>
              <a:rPr lang="en-US" sz="1200" b="1" baseline="0" noProof="0" dirty="0"/>
              <a:t>Invite readers of your posts to participate in a two-way conversation.</a:t>
            </a:r>
            <a:endParaRPr lang="en-US" sz="1200" b="1" dirty="0"/>
          </a:p>
          <a:p>
            <a:pPr marL="171450" indent="-171450">
              <a:buFont typeface="Arial" panose="020B0604020202020204" pitchFamily="34" charset="0"/>
              <a:buChar char="•"/>
            </a:pPr>
            <a:endParaRPr lang="en-IE" sz="1800" b="1" baseline="0" noProof="0" dirty="0">
              <a:latin typeface="+mn-lt"/>
            </a:endParaRPr>
          </a:p>
        </p:txBody>
      </p:sp>
      <p:sp>
        <p:nvSpPr>
          <p:cNvPr id="4" name="Slide Number Placeholder 3"/>
          <p:cNvSpPr>
            <a:spLocks noGrp="1"/>
          </p:cNvSpPr>
          <p:nvPr>
            <p:ph type="sldNum" sz="quarter" idx="10"/>
          </p:nvPr>
        </p:nvSpPr>
        <p:spPr/>
        <p:txBody>
          <a:bodyPr/>
          <a:lstStyle/>
          <a:p>
            <a:fld id="{A6DA5153-CB6D-4C63-807E-41DAD9BFF5B1}" type="slidenum">
              <a:rPr lang="en-GB" smtClean="0"/>
              <a:t>17</a:t>
            </a:fld>
            <a:endParaRPr lang="en-GB"/>
          </a:p>
        </p:txBody>
      </p:sp>
    </p:spTree>
    <p:extLst>
      <p:ext uri="{BB962C8B-B14F-4D97-AF65-F5344CB8AC3E}">
        <p14:creationId xmlns:p14="http://schemas.microsoft.com/office/powerpoint/2010/main" val="2573964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t>A really simple one – but remember</a:t>
            </a:r>
            <a:r>
              <a:rPr lang="en-US" sz="1200" b="1" baseline="0" dirty="0"/>
              <a:t> to respect copyrights and ensure you have the right to use photos/videos/text/music etc.</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This beautiful autumn picture taken at Ness Islands in Inverness was sourced on Flickr.</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We asked the photographer for permission; we then starred his photo via the university’s Flickr account and gave him a mention in our post.</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The upside of this good practice is you get to catch their audiences too by tagging them in your social media posts bringing you an even wider reach.</a:t>
            </a:r>
          </a:p>
          <a:p>
            <a:pPr marL="171450" indent="-171450">
              <a:buFont typeface="Arial" panose="020B0604020202020204" pitchFamily="34" charset="0"/>
              <a:buChar char="•"/>
            </a:pPr>
            <a:endParaRPr lang="en-US" sz="1200" b="1" baseline="0" dirty="0"/>
          </a:p>
          <a:p>
            <a:pPr marL="171450" indent="-171450">
              <a:buFont typeface="Arial" panose="020B0604020202020204" pitchFamily="34" charset="0"/>
              <a:buChar char="•"/>
            </a:pPr>
            <a:r>
              <a:rPr lang="en-US" sz="1200" b="1" baseline="0" dirty="0"/>
              <a:t>When you’re sharing social media content you don’t need to ask for permission but you should always credit the source. </a:t>
            </a:r>
          </a:p>
          <a:p>
            <a:endParaRPr lang="en-US" baseline="0" dirty="0"/>
          </a:p>
        </p:txBody>
      </p:sp>
      <p:sp>
        <p:nvSpPr>
          <p:cNvPr id="4" name="Slide Number Placeholder 3"/>
          <p:cNvSpPr>
            <a:spLocks noGrp="1"/>
          </p:cNvSpPr>
          <p:nvPr>
            <p:ph type="sldNum" sz="quarter" idx="10"/>
          </p:nvPr>
        </p:nvSpPr>
        <p:spPr/>
        <p:txBody>
          <a:bodyPr/>
          <a:lstStyle/>
          <a:p>
            <a:fld id="{A6DA5153-CB6D-4C63-807E-41DAD9BFF5B1}" type="slidenum">
              <a:rPr lang="en-GB" smtClean="0"/>
              <a:t>18</a:t>
            </a:fld>
            <a:endParaRPr lang="en-GB"/>
          </a:p>
        </p:txBody>
      </p:sp>
    </p:spTree>
    <p:extLst>
      <p:ext uri="{BB962C8B-B14F-4D97-AF65-F5344CB8AC3E}">
        <p14:creationId xmlns:p14="http://schemas.microsoft.com/office/powerpoint/2010/main" val="1180891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baseline="0" dirty="0"/>
              <a:t>University social media accounts should be using the university’s logo as their profile image – this easily identifies your account as being linked to the university. </a:t>
            </a:r>
          </a:p>
          <a:p>
            <a:pPr marL="285750" indent="-285750">
              <a:buFont typeface="Arial" panose="020B0604020202020204" pitchFamily="34" charset="0"/>
              <a:buChar char="•"/>
            </a:pPr>
            <a:endParaRPr lang="en-US" sz="1200" b="1" baseline="0" dirty="0"/>
          </a:p>
          <a:p>
            <a:pPr marL="285750" indent="-285750">
              <a:buFont typeface="Arial" panose="020B0604020202020204" pitchFamily="34" charset="0"/>
              <a:buChar char="•"/>
            </a:pPr>
            <a:r>
              <a:rPr lang="en-US" sz="1200" b="1" baseline="0" dirty="0"/>
              <a:t>You have the opportunity to </a:t>
            </a:r>
            <a:r>
              <a:rPr lang="en-US" sz="1200" b="1" baseline="0" dirty="0" err="1"/>
              <a:t>personalise</a:t>
            </a:r>
            <a:r>
              <a:rPr lang="en-GB" sz="1200" b="1" baseline="0" noProof="0" dirty="0"/>
              <a:t> your Facebook and Twitter page’s cover – this is your opportunity to use striking imagery which you feel represents  the university, your research or your service offering. </a:t>
            </a:r>
            <a:endParaRPr lang="en-US" sz="1200" b="1" baseline="0" dirty="0"/>
          </a:p>
          <a:p>
            <a:pPr marL="285750" indent="-285750">
              <a:buFont typeface="Arial" panose="020B0604020202020204" pitchFamily="34" charset="0"/>
              <a:buChar char="•"/>
            </a:pPr>
            <a:endParaRPr lang="en-US" sz="1200" b="1" baseline="0" dirty="0"/>
          </a:p>
          <a:p>
            <a:pPr marL="285750" indent="-285750">
              <a:buFont typeface="Arial" panose="020B0604020202020204" pitchFamily="34" charset="0"/>
              <a:buChar char="•"/>
            </a:pPr>
            <a:r>
              <a:rPr lang="en-US" sz="1200" b="1" baseline="0" dirty="0"/>
              <a:t>Another option is to change your covers with the seasons and/or event - Just remember to change these as soon as the dates have passed!</a:t>
            </a:r>
          </a:p>
          <a:p>
            <a:pPr marL="285750" indent="-285750">
              <a:buFont typeface="Arial" panose="020B0604020202020204" pitchFamily="34" charset="0"/>
              <a:buChar char="•"/>
            </a:pPr>
            <a:endParaRPr lang="en-US" sz="1200" b="1" baseline="0" dirty="0"/>
          </a:p>
          <a:p>
            <a:pPr marL="285750" indent="-285750">
              <a:buFont typeface="Arial" panose="020B0604020202020204" pitchFamily="34" charset="0"/>
              <a:buChar char="•"/>
            </a:pPr>
            <a:r>
              <a:rPr lang="en-US" sz="1200" b="1" baseline="0" dirty="0"/>
              <a:t>Try to keep text in your cover images to a minimum as it may appear cropped on different devices (mobile, tablet etc.). </a:t>
            </a:r>
            <a:endParaRPr lang="en-US" sz="1200" b="1"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DA5153-CB6D-4C63-807E-41DAD9BFF5B1}" type="slidenum">
              <a:rPr lang="en-GB" smtClean="0"/>
              <a:t>19</a:t>
            </a:fld>
            <a:endParaRPr lang="en-GB"/>
          </a:p>
        </p:txBody>
      </p:sp>
    </p:spTree>
    <p:extLst>
      <p:ext uri="{BB962C8B-B14F-4D97-AF65-F5344CB8AC3E}">
        <p14:creationId xmlns:p14="http://schemas.microsoft.com/office/powerpoint/2010/main" val="17614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DA5153-CB6D-4C63-807E-41DAD9BFF5B1}" type="slidenum">
              <a:rPr lang="en-GB" smtClean="0"/>
              <a:t>2</a:t>
            </a:fld>
            <a:endParaRPr lang="en-GB"/>
          </a:p>
        </p:txBody>
      </p:sp>
    </p:spTree>
    <p:extLst>
      <p:ext uri="{BB962C8B-B14F-4D97-AF65-F5344CB8AC3E}">
        <p14:creationId xmlns:p14="http://schemas.microsoft.com/office/powerpoint/2010/main" val="1969598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1" dirty="0"/>
              <a:t>You’ve uploaded your new cover image and you’ve check it on your desktop or laptop and it all looks great, you can see all of the text and it’s all aligned nicely…</a:t>
            </a:r>
          </a:p>
        </p:txBody>
      </p:sp>
      <p:sp>
        <p:nvSpPr>
          <p:cNvPr id="4" name="Slide Number Placeholder 3"/>
          <p:cNvSpPr>
            <a:spLocks noGrp="1"/>
          </p:cNvSpPr>
          <p:nvPr>
            <p:ph type="sldNum" sz="quarter" idx="5"/>
          </p:nvPr>
        </p:nvSpPr>
        <p:spPr/>
        <p:txBody>
          <a:bodyPr/>
          <a:lstStyle/>
          <a:p>
            <a:fld id="{A6DA5153-CB6D-4C63-807E-41DAD9BFF5B1}" type="slidenum">
              <a:rPr lang="en-GB" smtClean="0"/>
              <a:t>20</a:t>
            </a:fld>
            <a:endParaRPr lang="en-GB"/>
          </a:p>
        </p:txBody>
      </p:sp>
    </p:spTree>
    <p:extLst>
      <p:ext uri="{BB962C8B-B14F-4D97-AF65-F5344CB8AC3E}">
        <p14:creationId xmlns:p14="http://schemas.microsoft.com/office/powerpoint/2010/main" val="2836481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1" dirty="0"/>
              <a:t>On mobile devices (such as phones or tablets) text in cover banners can crop at various points making your text illegible – there are so many screen sizes, ages of device etc that it’s virtually impossible to  have text on the far left or right hand side. </a:t>
            </a:r>
          </a:p>
          <a:p>
            <a:pPr marL="0" indent="0">
              <a:buFont typeface="Arial" panose="020B0604020202020204" pitchFamily="34" charset="0"/>
              <a:buNone/>
            </a:pPr>
            <a:endParaRPr lang="en-GB" sz="1200" b="1" dirty="0"/>
          </a:p>
          <a:p>
            <a:pPr marL="285750" indent="-285750">
              <a:buFont typeface="Arial" panose="020B0604020202020204" pitchFamily="34" charset="0"/>
              <a:buChar char="•"/>
            </a:pPr>
            <a:r>
              <a:rPr lang="en-GB" sz="1200" b="1" dirty="0"/>
              <a:t>There are ways to include text in your banner image but it’s best to keep it centred and concise. </a:t>
            </a:r>
          </a:p>
          <a:p>
            <a:endParaRPr lang="en-GB" dirty="0"/>
          </a:p>
        </p:txBody>
      </p:sp>
      <p:sp>
        <p:nvSpPr>
          <p:cNvPr id="4" name="Slide Number Placeholder 3"/>
          <p:cNvSpPr>
            <a:spLocks noGrp="1"/>
          </p:cNvSpPr>
          <p:nvPr>
            <p:ph type="sldNum" sz="quarter" idx="5"/>
          </p:nvPr>
        </p:nvSpPr>
        <p:spPr/>
        <p:txBody>
          <a:bodyPr/>
          <a:lstStyle/>
          <a:p>
            <a:fld id="{A6DA5153-CB6D-4C63-807E-41DAD9BFF5B1}" type="slidenum">
              <a:rPr lang="en-GB" smtClean="0"/>
              <a:t>21</a:t>
            </a:fld>
            <a:endParaRPr lang="en-GB"/>
          </a:p>
        </p:txBody>
      </p:sp>
    </p:spTree>
    <p:extLst>
      <p:ext uri="{BB962C8B-B14F-4D97-AF65-F5344CB8AC3E}">
        <p14:creationId xmlns:p14="http://schemas.microsoft.com/office/powerpoint/2010/main" val="2472416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1" dirty="0"/>
              <a:t>On mobile devices (such as phones or tablets) text in cover banners can crop at various points making your text illegible – there are so many screen sizes, ages of device etc that it’s virtually impossible to  have text on the far left or right hand side. </a:t>
            </a:r>
          </a:p>
          <a:p>
            <a:pPr marL="0" indent="0">
              <a:buFont typeface="Arial" panose="020B0604020202020204" pitchFamily="34" charset="0"/>
              <a:buNone/>
            </a:pPr>
            <a:endParaRPr lang="en-GB" sz="1200" b="1" dirty="0"/>
          </a:p>
          <a:p>
            <a:pPr marL="285750" indent="-285750">
              <a:buFont typeface="Arial" panose="020B0604020202020204" pitchFamily="34" charset="0"/>
              <a:buChar char="•"/>
            </a:pPr>
            <a:r>
              <a:rPr lang="en-GB" sz="1200" b="1" dirty="0"/>
              <a:t>There are ways to include text in your banner image but it’s best to keep it centred and concise. </a:t>
            </a:r>
          </a:p>
          <a:p>
            <a:endParaRPr lang="en-GB" dirty="0"/>
          </a:p>
        </p:txBody>
      </p:sp>
      <p:sp>
        <p:nvSpPr>
          <p:cNvPr id="4" name="Slide Number Placeholder 3"/>
          <p:cNvSpPr>
            <a:spLocks noGrp="1"/>
          </p:cNvSpPr>
          <p:nvPr>
            <p:ph type="sldNum" sz="quarter" idx="5"/>
          </p:nvPr>
        </p:nvSpPr>
        <p:spPr/>
        <p:txBody>
          <a:bodyPr/>
          <a:lstStyle/>
          <a:p>
            <a:fld id="{A6DA5153-CB6D-4C63-807E-41DAD9BFF5B1}" type="slidenum">
              <a:rPr lang="en-GB" smtClean="0"/>
              <a:t>22</a:t>
            </a:fld>
            <a:endParaRPr lang="en-GB"/>
          </a:p>
        </p:txBody>
      </p:sp>
    </p:spTree>
    <p:extLst>
      <p:ext uri="{BB962C8B-B14F-4D97-AF65-F5344CB8AC3E}">
        <p14:creationId xmlns:p14="http://schemas.microsoft.com/office/powerpoint/2010/main" val="1927943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baseline="0" dirty="0"/>
              <a:t>It’s probably no surprise that the most popular posts have photos.</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Videos are also very popular, some stats for you to digest:</a:t>
            </a:r>
          </a:p>
          <a:p>
            <a:pPr marL="628650" lvl="1" indent="-171450">
              <a:buFont typeface="Arial" panose="020B0604020202020204" pitchFamily="34" charset="0"/>
              <a:buChar char="•"/>
            </a:pPr>
            <a:r>
              <a:rPr lang="en-US" sz="1200" b="1" baseline="0" dirty="0"/>
              <a:t>Viewers retain 90% of a message when they watch it in a video in comparison to 10% when reading it</a:t>
            </a:r>
          </a:p>
          <a:p>
            <a:pPr marL="628650" lvl="1" indent="-171450">
              <a:buFont typeface="Arial" panose="020B0604020202020204" pitchFamily="34" charset="0"/>
              <a:buChar char="•"/>
            </a:pPr>
            <a:r>
              <a:rPr lang="en-US" sz="1200" b="1" baseline="0" dirty="0"/>
              <a:t>93% of mobile videos are shared with others</a:t>
            </a:r>
          </a:p>
          <a:p>
            <a:pPr marL="628650" lvl="1" indent="-171450">
              <a:buFont typeface="Arial" panose="020B0604020202020204" pitchFamily="34" charset="0"/>
              <a:buChar char="•"/>
            </a:pPr>
            <a:r>
              <a:rPr lang="en-US" sz="1200" b="1" baseline="0" dirty="0"/>
              <a:t>90% of our brains' messaging is visual. It gets to the brain 60 times quicker!</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Sometimes we also source them on Flickr, if they have copyright, we drop the owner an email and explain the purpose which they usually come back and let us know they are happy to use our picture. </a:t>
            </a:r>
          </a:p>
          <a:p>
            <a:pPr marL="171450" indent="-171450">
              <a:buFont typeface="Arial" panose="020B0604020202020204" pitchFamily="34" charset="0"/>
              <a:buChar char="•"/>
            </a:pPr>
            <a:endParaRPr lang="en-US" sz="1200" b="1" baseline="0" dirty="0"/>
          </a:p>
          <a:p>
            <a:pPr marL="171450" indent="-171450">
              <a:buFont typeface="Arial" panose="020B0604020202020204" pitchFamily="34" charset="0"/>
              <a:buChar char="•"/>
            </a:pPr>
            <a:r>
              <a:rPr lang="en-US" sz="1200" b="1" baseline="0" dirty="0"/>
              <a:t>There is no need to ask for copyright when you share photos or videos from social media as they are already displayed on a public platform – but it’s always good to acknowledge the user. </a:t>
            </a:r>
          </a:p>
          <a:p>
            <a:pPr marL="171450" indent="-171450">
              <a:buFont typeface="Arial" panose="020B0604020202020204" pitchFamily="34" charset="0"/>
              <a:buChar char="•"/>
            </a:pPr>
            <a:endParaRPr lang="en-US" sz="1200" baseline="0" dirty="0"/>
          </a:p>
          <a:p>
            <a:pPr marL="0" indent="0">
              <a:buFont typeface="Arial" panose="020B0604020202020204" pitchFamily="34" charset="0"/>
              <a:buNone/>
            </a:pPr>
            <a:endParaRPr lang="en-US" sz="1200"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DA5153-CB6D-4C63-807E-41DAD9BFF5B1}" type="slidenum">
              <a:rPr lang="en-GB" smtClean="0"/>
              <a:t>23</a:t>
            </a:fld>
            <a:endParaRPr lang="en-GB"/>
          </a:p>
        </p:txBody>
      </p:sp>
    </p:spTree>
    <p:extLst>
      <p:ext uri="{BB962C8B-B14F-4D97-AF65-F5344CB8AC3E}">
        <p14:creationId xmlns:p14="http://schemas.microsoft.com/office/powerpoint/2010/main" val="3580625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baseline="0" dirty="0"/>
              <a:t>You have a lot of information to share so you decide to create a handy at-a-glance table which you upload to Facebook, Twitter, Instagram etc. </a:t>
            </a:r>
          </a:p>
          <a:p>
            <a:pPr marL="171450" indent="-171450">
              <a:buFont typeface="Arial" panose="020B0604020202020204" pitchFamily="34" charset="0"/>
              <a:buChar char="•"/>
            </a:pPr>
            <a:endParaRPr lang="en-US" sz="1200" b="1" baseline="0" dirty="0"/>
          </a:p>
          <a:p>
            <a:pPr marL="171450" indent="-171450">
              <a:buFont typeface="Arial" panose="020B0604020202020204" pitchFamily="34" charset="0"/>
              <a:buChar char="•"/>
            </a:pPr>
            <a:r>
              <a:rPr lang="en-US" sz="1200" b="1" baseline="0" dirty="0"/>
              <a:t>Not only is this incredibly difficult to read it is ILLEGAL! </a:t>
            </a:r>
          </a:p>
          <a:p>
            <a:pPr marL="171450" indent="-171450">
              <a:buFont typeface="Arial" panose="020B0604020202020204" pitchFamily="34" charset="0"/>
              <a:buChar char="•"/>
            </a:pPr>
            <a:endParaRPr lang="en-US" sz="1200" b="1" baseline="0" dirty="0"/>
          </a:p>
          <a:p>
            <a:pPr marL="171450" indent="-171450">
              <a:buFont typeface="Arial" panose="020B0604020202020204" pitchFamily="34" charset="0"/>
              <a:buChar char="•"/>
            </a:pPr>
            <a:r>
              <a:rPr lang="en-US" sz="1200" b="1" baseline="0" dirty="0"/>
              <a:t>As an education provider we need to comply with the law in terms of accessibility – this includes both social media and web content. </a:t>
            </a:r>
          </a:p>
          <a:p>
            <a:pPr marL="171450" indent="-171450">
              <a:buFont typeface="Arial" panose="020B0604020202020204" pitchFamily="34" charset="0"/>
              <a:buChar char="•"/>
            </a:pPr>
            <a:endParaRPr lang="en-US" sz="1200"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1" kern="1200" dirty="0">
                <a:solidFill>
                  <a:schemeClr val="tx1"/>
                </a:solidFill>
                <a:effectLst/>
                <a:latin typeface="+mn-lt"/>
                <a:ea typeface="+mn-ea"/>
                <a:cs typeface="+mn-cs"/>
              </a:rPr>
              <a:t>Why text in images is harmful: the first problem with using an image to show text is it takes away the accessibility for blind and visually impaired users that comes with text. For instance, a blind user might have a screen reader set up on their computer to read out the text and menu items for them. This way they can interact even though they can't see the screen.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1" kern="1200" dirty="0">
                <a:solidFill>
                  <a:schemeClr val="tx1"/>
                </a:solidFill>
                <a:effectLst/>
                <a:latin typeface="+mn-lt"/>
                <a:ea typeface="+mn-ea"/>
                <a:cs typeface="+mn-cs"/>
              </a:rPr>
              <a:t>What does the reader have read to them in this instance?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1" kern="1200" dirty="0">
                <a:solidFill>
                  <a:schemeClr val="tx1"/>
                </a:solidFill>
                <a:effectLst/>
                <a:latin typeface="+mn-lt"/>
                <a:ea typeface="+mn-ea"/>
                <a:cs typeface="+mn-cs"/>
              </a:rPr>
              <a:t>DON’T DO IT! If you have lots of information to share you need to create a webpage and use social media to signpost to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200" b="1" kern="1200" dirty="0">
              <a:solidFill>
                <a:schemeClr val="tx1"/>
              </a:solidFill>
              <a:effectLst/>
              <a:latin typeface="+mn-lt"/>
              <a:ea typeface="+mn-ea"/>
              <a:cs typeface="+mn-cs"/>
            </a:endParaRP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DA5153-CB6D-4C63-807E-41DAD9BFF5B1}" type="slidenum">
              <a:rPr lang="en-GB" smtClean="0"/>
              <a:t>24</a:t>
            </a:fld>
            <a:endParaRPr lang="en-GB"/>
          </a:p>
        </p:txBody>
      </p:sp>
    </p:spTree>
    <p:extLst>
      <p:ext uri="{BB962C8B-B14F-4D97-AF65-F5344CB8AC3E}">
        <p14:creationId xmlns:p14="http://schemas.microsoft.com/office/powerpoint/2010/main" val="4184295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If you are looking to run pay-per-click on your Facebook posts, there is rules in place for text in images.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Until recently, Facebook advertisers were allowed to cover their ad images with NO MORE than 20% text.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Under Facebook’s new guidelines, an ad won’t be outright rejected if it contains more than 20% text, but it </a:t>
            </a:r>
            <a:r>
              <a:rPr lang="en-GB" sz="1200" b="1" i="1" dirty="0"/>
              <a:t>will</a:t>
            </a:r>
            <a:r>
              <a:rPr lang="en-GB" sz="1200" b="1" dirty="0"/>
              <a:t> have its reach limited — in some cases significantly. Instead of using a “run or reject” system, Facebook will now categorise your ad according to the above ratings.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With Facebook’s new text overlay tool, you can upload an image to see what the chances are it will have its reach restricted: https://www.facebook.com/ads/tools/text_overlay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200" b="1" kern="1200" dirty="0">
              <a:solidFill>
                <a:schemeClr val="tx1"/>
              </a:solidFill>
              <a:effectLst/>
              <a:latin typeface="+mn-lt"/>
              <a:ea typeface="+mn-ea"/>
              <a:cs typeface="+mn-cs"/>
            </a:endParaRP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DA5153-CB6D-4C63-807E-41DAD9BFF5B1}" type="slidenum">
              <a:rPr lang="en-GB" smtClean="0"/>
              <a:t>25</a:t>
            </a:fld>
            <a:endParaRPr lang="en-GB"/>
          </a:p>
        </p:txBody>
      </p:sp>
    </p:spTree>
    <p:extLst>
      <p:ext uri="{BB962C8B-B14F-4D97-AF65-F5344CB8AC3E}">
        <p14:creationId xmlns:p14="http://schemas.microsoft.com/office/powerpoint/2010/main" val="3195950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1" dirty="0"/>
              <a:t>Whether you are delving into Pay-Per-Click (PPC) for the first time, or want to know how to use your budget more effectively get in touch!</a:t>
            </a:r>
          </a:p>
          <a:p>
            <a:pPr marL="285750" indent="-285750">
              <a:buFont typeface="Arial" panose="020B0604020202020204" pitchFamily="34" charset="0"/>
              <a:buChar char="•"/>
            </a:pPr>
            <a:endParaRPr lang="en-GB" sz="1200" b="1" dirty="0"/>
          </a:p>
          <a:p>
            <a:pPr marL="285750" indent="-285750">
              <a:buFont typeface="Arial" panose="020B0604020202020204" pitchFamily="34" charset="0"/>
              <a:buChar char="•"/>
            </a:pPr>
            <a:r>
              <a:rPr lang="en-GB" sz="1200" b="1" dirty="0"/>
              <a:t>We have experience of running multiple campaigns across most social media platforms including Facebook, Instagram, Twitter, LinkedIn and YouTube.</a:t>
            </a:r>
          </a:p>
          <a:p>
            <a:pPr marL="0" indent="0">
              <a:buFont typeface="Arial" panose="020B0604020202020204" pitchFamily="34" charset="0"/>
              <a:buNone/>
            </a:pPr>
            <a:endParaRPr lang="en-GB" sz="1200" b="1" dirty="0"/>
          </a:p>
          <a:p>
            <a:pPr marL="285750" indent="-285750">
              <a:buFont typeface="Arial" panose="020B0604020202020204" pitchFamily="34" charset="0"/>
              <a:buChar char="•"/>
            </a:pPr>
            <a:r>
              <a:rPr lang="en-GB" sz="1200" b="1" dirty="0"/>
              <a:t>Get advice on the most appropriate social media platform for your target audience, the best time to run them and how to track your results.</a:t>
            </a:r>
          </a:p>
        </p:txBody>
      </p:sp>
      <p:sp>
        <p:nvSpPr>
          <p:cNvPr id="4" name="Slide Number Placeholder 3"/>
          <p:cNvSpPr>
            <a:spLocks noGrp="1"/>
          </p:cNvSpPr>
          <p:nvPr>
            <p:ph type="sldNum" sz="quarter" idx="5"/>
          </p:nvPr>
        </p:nvSpPr>
        <p:spPr/>
        <p:txBody>
          <a:bodyPr/>
          <a:lstStyle/>
          <a:p>
            <a:fld id="{A6DA5153-CB6D-4C63-807E-41DAD9BFF5B1}" type="slidenum">
              <a:rPr lang="en-GB" smtClean="0"/>
              <a:t>26</a:t>
            </a:fld>
            <a:endParaRPr lang="en-GB"/>
          </a:p>
        </p:txBody>
      </p:sp>
    </p:spTree>
    <p:extLst>
      <p:ext uri="{BB962C8B-B14F-4D97-AF65-F5344CB8AC3E}">
        <p14:creationId xmlns:p14="http://schemas.microsoft.com/office/powerpoint/2010/main" val="222240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t>These</a:t>
            </a:r>
            <a:r>
              <a:rPr lang="en-US" sz="1200" b="1" baseline="0" dirty="0"/>
              <a:t> </a:t>
            </a:r>
            <a:r>
              <a:rPr lang="en-US" sz="1200" b="1" dirty="0"/>
              <a:t>show insights into the</a:t>
            </a:r>
            <a:r>
              <a:rPr lang="en-US" sz="1200" b="1" baseline="0" dirty="0"/>
              <a:t> top ten posts from 23</a:t>
            </a:r>
            <a:r>
              <a:rPr lang="en-US" sz="1200" b="1" baseline="30000" dirty="0"/>
              <a:t> </a:t>
            </a:r>
            <a:r>
              <a:rPr lang="en-US" sz="1200" b="1" baseline="0" dirty="0"/>
              <a:t>Aug to 20</a:t>
            </a:r>
            <a:r>
              <a:rPr lang="en-US" sz="1200" b="1" baseline="30000" dirty="0"/>
              <a:t> </a:t>
            </a:r>
            <a:r>
              <a:rPr lang="en-US" sz="1200" b="1" baseline="0" dirty="0"/>
              <a:t>Nov. </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The interesting point to note here is 6 out of the 10 posts are not university-related.</a:t>
            </a:r>
          </a:p>
          <a:p>
            <a:pPr marL="171450" indent="-171450">
              <a:buFont typeface="Arial" panose="020B0604020202020204" pitchFamily="34" charset="0"/>
              <a:buChar char="•"/>
            </a:pPr>
            <a:endParaRPr lang="en-US" sz="1200" b="1" baseline="0" dirty="0"/>
          </a:p>
          <a:p>
            <a:pPr marL="171450" indent="-171450">
              <a:buFont typeface="Arial" panose="020B0604020202020204" pitchFamily="34" charset="0"/>
              <a:buChar char="•"/>
            </a:pPr>
            <a:r>
              <a:rPr lang="en-US" sz="1200" b="1" baseline="0" dirty="0"/>
              <a:t>Furthermore only 1 of the top 5 are university-related/</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Number 1 was the ‘</a:t>
            </a:r>
            <a:r>
              <a:rPr lang="en-US" sz="1200" b="1" baseline="0" dirty="0" err="1"/>
              <a:t>Tattie</a:t>
            </a:r>
            <a:r>
              <a:rPr lang="en-US" sz="1200" b="1" baseline="0" dirty="0"/>
              <a:t> holidays’ post which has hit 30,000 views. </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Don’t be disheartened by this information…of course we still want to share our news and events, why else would we be on social media?</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Adopt the 30/70 rule – 30% should be about YOUR </a:t>
            </a:r>
            <a:r>
              <a:rPr lang="en-US" sz="1200" b="1" baseline="0" dirty="0" err="1"/>
              <a:t>organisation</a:t>
            </a:r>
            <a:r>
              <a:rPr lang="en-US" sz="1200" b="1" baseline="0" dirty="0"/>
              <a:t> and 70% should be about your audience and should aim to entertain, educate and inform</a:t>
            </a:r>
            <a:r>
              <a:rPr lang="en-US" sz="1400" b="1" baseline="0" dirty="0"/>
              <a:t>.</a:t>
            </a:r>
            <a:endParaRPr lang="en-US" sz="1400" baseline="0" dirty="0"/>
          </a:p>
          <a:p>
            <a:pPr marL="0" indent="0">
              <a:buFont typeface="Arial" panose="020B0604020202020204" pitchFamily="34" charset="0"/>
              <a:buNone/>
            </a:pPr>
            <a:endParaRPr lang="en-US" sz="1400" baseline="0" dirty="0"/>
          </a:p>
          <a:p>
            <a:pPr marL="0" indent="0">
              <a:buFont typeface="Arial" panose="020B0604020202020204" pitchFamily="34" charset="0"/>
              <a:buNone/>
            </a:pPr>
            <a:endParaRPr lang="en-US" sz="14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DA5153-CB6D-4C63-807E-41DAD9BFF5B1}" type="slidenum">
              <a:rPr lang="en-GB" smtClean="0"/>
              <a:t>27</a:t>
            </a:fld>
            <a:endParaRPr lang="en-GB"/>
          </a:p>
        </p:txBody>
      </p:sp>
    </p:spTree>
    <p:extLst>
      <p:ext uri="{BB962C8B-B14F-4D97-AF65-F5344CB8AC3E}">
        <p14:creationId xmlns:p14="http://schemas.microsoft.com/office/powerpoint/2010/main" val="3600309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baseline="0" dirty="0"/>
              <a:t>If you follow the university social media it’s not hard to see a pattern: 2-3 posts a day on weekdays: morning, afternoon and evening and 1 or 2 posts at the weekend in the early afternoon or evening if we have interesting content. </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If we want to reach our current students, we tend to post on weekday evenings as this is when they are most likely to be on social media and this tends to be our peak time, particularly between 8pm and 9pm.</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If we have an event to promote or perhaps an interesting piece of research the university has been involved in, we post it on weekdays at lunchtime when people log on during their lunch break because again insights tells us this is the 2</a:t>
            </a:r>
            <a:r>
              <a:rPr lang="en-US" sz="1200" b="1" baseline="30000" dirty="0"/>
              <a:t>nd</a:t>
            </a:r>
            <a:r>
              <a:rPr lang="en-US" sz="1200" b="1" baseline="0" dirty="0"/>
              <a:t> peak time for us.</a:t>
            </a:r>
          </a:p>
          <a:p>
            <a:pPr marL="0" indent="0">
              <a:buFont typeface="Arial" panose="020B0604020202020204" pitchFamily="34" charset="0"/>
              <a:buNone/>
            </a:pPr>
            <a:endParaRPr lang="en-US" sz="1200"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DA5153-CB6D-4C63-807E-41DAD9BFF5B1}" type="slidenum">
              <a:rPr lang="en-GB" smtClean="0"/>
              <a:t>28</a:t>
            </a:fld>
            <a:endParaRPr lang="en-GB"/>
          </a:p>
        </p:txBody>
      </p:sp>
    </p:spTree>
    <p:extLst>
      <p:ext uri="{BB962C8B-B14F-4D97-AF65-F5344CB8AC3E}">
        <p14:creationId xmlns:p14="http://schemas.microsoft.com/office/powerpoint/2010/main" val="1512156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baseline="0" dirty="0"/>
              <a:t>Most days we have a wee nosy on social media insights and see how we are doing.</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Are our posts getting good reach and engagement? Do the demographics match up with our target audience? </a:t>
            </a:r>
          </a:p>
          <a:p>
            <a:pPr marL="0" indent="0">
              <a:buFont typeface="Arial" panose="020B0604020202020204" pitchFamily="34" charset="0"/>
              <a:buNone/>
            </a:pPr>
            <a:endParaRPr lang="en-US" sz="1200" b="1" baseline="0" dirty="0"/>
          </a:p>
          <a:p>
            <a:pPr marL="171450" indent="-171450">
              <a:buFont typeface="Arial" panose="020B0604020202020204" pitchFamily="34" charset="0"/>
              <a:buChar char="•"/>
            </a:pPr>
            <a:r>
              <a:rPr lang="en-US" sz="1200" b="1" baseline="0" dirty="0"/>
              <a:t>We also review our weekly content against previous weeks and see if are keeping up momentum or dropping to gauge whether our content is engaging with our users – this allows us to change it up if not.</a:t>
            </a:r>
          </a:p>
          <a:p>
            <a:pPr marL="171450" indent="-171450">
              <a:buFont typeface="Arial" panose="020B0604020202020204" pitchFamily="34" charset="0"/>
              <a:buChar char="•"/>
            </a:pPr>
            <a:endParaRPr lang="en-US" sz="1200" b="1" baseline="0" dirty="0"/>
          </a:p>
          <a:p>
            <a:pPr marL="171450" indent="-171450">
              <a:buFont typeface="Arial" panose="020B0604020202020204" pitchFamily="34" charset="0"/>
              <a:buChar char="•"/>
            </a:pPr>
            <a:r>
              <a:rPr lang="en-US" sz="1200" b="1" baseline="0" dirty="0"/>
              <a:t>It’s easy to get downhearted when you’ve had a massive peak on a post the week before in comparison to your current week but as long as your page Likes steadily increase, people are sharing your posts and engaging with you then you’re still on the right path!</a:t>
            </a:r>
          </a:p>
          <a:p>
            <a:pPr marL="0" indent="0">
              <a:buFont typeface="Arial" panose="020B0604020202020204" pitchFamily="34" charset="0"/>
              <a:buNone/>
            </a:pPr>
            <a:endParaRPr lang="en-US" sz="1200"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DA5153-CB6D-4C63-807E-41DAD9BFF5B1}" type="slidenum">
              <a:rPr lang="en-GB" smtClean="0"/>
              <a:t>29</a:t>
            </a:fld>
            <a:endParaRPr lang="en-GB"/>
          </a:p>
        </p:txBody>
      </p:sp>
    </p:spTree>
    <p:extLst>
      <p:ext uri="{BB962C8B-B14F-4D97-AF65-F5344CB8AC3E}">
        <p14:creationId xmlns:p14="http://schemas.microsoft.com/office/powerpoint/2010/main" val="145898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3</a:t>
            </a:fld>
            <a:endParaRPr lang="en-GB"/>
          </a:p>
        </p:txBody>
      </p:sp>
    </p:spTree>
    <p:extLst>
      <p:ext uri="{BB962C8B-B14F-4D97-AF65-F5344CB8AC3E}">
        <p14:creationId xmlns:p14="http://schemas.microsoft.com/office/powerpoint/2010/main" val="2838087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30</a:t>
            </a:fld>
            <a:endParaRPr lang="en-GB"/>
          </a:p>
        </p:txBody>
      </p:sp>
    </p:spTree>
    <p:extLst>
      <p:ext uri="{BB962C8B-B14F-4D97-AF65-F5344CB8AC3E}">
        <p14:creationId xmlns:p14="http://schemas.microsoft.com/office/powerpoint/2010/main" val="2800350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31</a:t>
            </a:fld>
            <a:endParaRPr lang="en-GB"/>
          </a:p>
        </p:txBody>
      </p:sp>
    </p:spTree>
    <p:extLst>
      <p:ext uri="{BB962C8B-B14F-4D97-AF65-F5344CB8AC3E}">
        <p14:creationId xmlns:p14="http://schemas.microsoft.com/office/powerpoint/2010/main" val="2196996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32</a:t>
            </a:fld>
            <a:endParaRPr lang="en-GB"/>
          </a:p>
        </p:txBody>
      </p:sp>
    </p:spTree>
    <p:extLst>
      <p:ext uri="{BB962C8B-B14F-4D97-AF65-F5344CB8AC3E}">
        <p14:creationId xmlns:p14="http://schemas.microsoft.com/office/powerpoint/2010/main" val="324060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1" dirty="0"/>
              <a:t>More and more students turn to social media in order to inform their school choice for college and university.</a:t>
            </a:r>
          </a:p>
          <a:p>
            <a:pPr marL="285750" indent="-285750">
              <a:buFont typeface="Arial" panose="020B0604020202020204" pitchFamily="34" charset="0"/>
              <a:buChar char="•"/>
            </a:pPr>
            <a:endParaRPr lang="en-GB" sz="1200" b="1" dirty="0"/>
          </a:p>
          <a:p>
            <a:pPr marL="285750" indent="-285750">
              <a:buFont typeface="Arial" panose="020B0604020202020204" pitchFamily="34" charset="0"/>
              <a:buChar char="•"/>
            </a:pPr>
            <a:r>
              <a:rPr lang="en-GB" sz="1200" b="1" dirty="0"/>
              <a:t>Social media offers a perfect platform to keep students and alumni engaged with the school—even after they’ve graduated.</a:t>
            </a:r>
          </a:p>
          <a:p>
            <a:pPr marL="285750" indent="-285750">
              <a:buFont typeface="Arial" panose="020B0604020202020204" pitchFamily="34" charset="0"/>
              <a:buChar char="•"/>
            </a:pPr>
            <a:endParaRPr lang="en-GB" sz="1200" b="1" dirty="0"/>
          </a:p>
          <a:p>
            <a:pPr marL="285750" indent="-285750">
              <a:buFont typeface="Arial" panose="020B0604020202020204" pitchFamily="34" charset="0"/>
              <a:buChar char="•"/>
            </a:pPr>
            <a:r>
              <a:rPr lang="en-GB" sz="1200" b="1" dirty="0"/>
              <a:t>This establishes your school as more than just a school. It’s also a community where people develop deep, life-long connections with one another.</a:t>
            </a:r>
          </a:p>
          <a:p>
            <a:pPr marL="285750" indent="-285750">
              <a:buFont typeface="Arial" panose="020B0604020202020204" pitchFamily="34" charset="0"/>
              <a:buChar char="•"/>
            </a:pPr>
            <a:endParaRPr lang="en-GB" sz="1200" b="1" dirty="0"/>
          </a:p>
          <a:p>
            <a:pPr marL="285750" indent="-285750">
              <a:buFont typeface="Arial" panose="020B0604020202020204" pitchFamily="34" charset="0"/>
              <a:buChar char="•"/>
            </a:pPr>
            <a:r>
              <a:rPr lang="en-GB" sz="1200" b="1" dirty="0"/>
              <a:t>Platforms like Instagram give prospective students the opportunity to see what life is like at different schools—from the residence halls, to classes, to celebrations, and outdoor strolling spaces.</a:t>
            </a:r>
          </a:p>
          <a:p>
            <a:pPr marL="285750" indent="-285750">
              <a:buFont typeface="Arial" panose="020B0604020202020204" pitchFamily="34" charset="0"/>
              <a:buChar char="•"/>
            </a:pPr>
            <a:endParaRPr lang="en-GB" sz="1200" b="1" dirty="0"/>
          </a:p>
          <a:p>
            <a:pPr marL="285750" indent="-285750">
              <a:buFont typeface="Arial" panose="020B0604020202020204" pitchFamily="34" charset="0"/>
              <a:buChar char="•"/>
            </a:pPr>
            <a:r>
              <a:rPr lang="en-GB" sz="1200" b="1" dirty="0"/>
              <a:t>Remember – the university is a brand. Like any brand, you want to show off your best angles. Social media provides a great way to showcase everything wonderful about the university. </a:t>
            </a:r>
          </a:p>
        </p:txBody>
      </p:sp>
      <p:sp>
        <p:nvSpPr>
          <p:cNvPr id="4" name="Slide Number Placeholder 3"/>
          <p:cNvSpPr>
            <a:spLocks noGrp="1"/>
          </p:cNvSpPr>
          <p:nvPr>
            <p:ph type="sldNum" sz="quarter" idx="10"/>
          </p:nvPr>
        </p:nvSpPr>
        <p:spPr/>
        <p:txBody>
          <a:bodyPr/>
          <a:lstStyle/>
          <a:p>
            <a:fld id="{A6DA5153-CB6D-4C63-807E-41DAD9BFF5B1}" type="slidenum">
              <a:rPr lang="en-GB" smtClean="0"/>
              <a:t>4</a:t>
            </a:fld>
            <a:endParaRPr lang="en-GB"/>
          </a:p>
        </p:txBody>
      </p:sp>
    </p:spTree>
    <p:extLst>
      <p:ext uri="{BB962C8B-B14F-4D97-AF65-F5344CB8AC3E}">
        <p14:creationId xmlns:p14="http://schemas.microsoft.com/office/powerpoint/2010/main" val="333826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GB" sz="1200" b="1" dirty="0"/>
              <a:t>Searching, creating and uploading content for social media takes time.</a:t>
            </a:r>
          </a:p>
          <a:p>
            <a:pPr marL="285750" lvl="0" indent="-285750">
              <a:buFont typeface="Arial" panose="020B0604020202020204" pitchFamily="34" charset="0"/>
              <a:buChar char="•"/>
            </a:pPr>
            <a:endParaRPr lang="en-GB" sz="1200" b="1" dirty="0"/>
          </a:p>
          <a:p>
            <a:pPr marL="285750" lvl="0" indent="-285750">
              <a:buFont typeface="Arial" panose="020B0604020202020204" pitchFamily="34" charset="0"/>
              <a:buChar char="•"/>
            </a:pPr>
            <a:r>
              <a:rPr lang="en-GB" sz="1200" b="1" dirty="0"/>
              <a:t>Imagine this is your shop front and you are trying to demonstrate what you offer and why, you’re also trying to entice people in. </a:t>
            </a:r>
          </a:p>
          <a:p>
            <a:pPr marL="285750" lvl="0" indent="-285750">
              <a:buFont typeface="Arial" panose="020B0604020202020204" pitchFamily="34" charset="0"/>
              <a:buChar char="•"/>
            </a:pPr>
            <a:endParaRPr lang="en-GB" sz="1200" b="1" dirty="0"/>
          </a:p>
          <a:p>
            <a:pPr marL="285750" lvl="0" indent="-285750">
              <a:buFont typeface="Arial" panose="020B0604020202020204" pitchFamily="34" charset="0"/>
              <a:buChar char="•"/>
            </a:pPr>
            <a:r>
              <a:rPr lang="en-GB" sz="1200" b="1" dirty="0"/>
              <a:t>You also need to factor in time to reply to queries – both on your posts and via messenger.</a:t>
            </a:r>
          </a:p>
          <a:p>
            <a:pPr marL="285750" lvl="0" indent="-285750">
              <a:buFont typeface="Arial" panose="020B0604020202020204" pitchFamily="34" charset="0"/>
              <a:buChar char="•"/>
            </a:pPr>
            <a:endParaRPr lang="en-GB" sz="1200" b="1" dirty="0"/>
          </a:p>
          <a:p>
            <a:pPr marL="285750" lvl="0" indent="-285750">
              <a:buFont typeface="Arial" panose="020B0604020202020204" pitchFamily="34" charset="0"/>
              <a:buChar char="•"/>
            </a:pPr>
            <a:r>
              <a:rPr lang="en-GB" sz="1200" b="1" dirty="0"/>
              <a:t>This is not a 5 minute job that you can do at 4.50pm before you head home…it needs dedicated time in your schedule, even better if it’s included in your PDR so that there’s an understanding that this is a core part of your job. </a:t>
            </a:r>
          </a:p>
          <a:p>
            <a:pPr marL="285750" lvl="0" indent="-285750">
              <a:buFont typeface="Arial" panose="020B0604020202020204" pitchFamily="34" charset="0"/>
              <a:buChar char="•"/>
            </a:pPr>
            <a:endParaRPr lang="en-GB" sz="1200" b="1" dirty="0"/>
          </a:p>
          <a:p>
            <a:pPr marL="285750" lvl="0" indent="-285750">
              <a:buFont typeface="Arial" panose="020B0604020202020204" pitchFamily="34" charset="0"/>
              <a:buChar char="•"/>
            </a:pPr>
            <a:r>
              <a:rPr lang="en-GB" sz="1200" b="1" dirty="0"/>
              <a:t>With all of this in mind, ask yourself these questions:</a:t>
            </a:r>
          </a:p>
          <a:p>
            <a:pPr marL="800100" lvl="1" indent="-342900">
              <a:buFont typeface="+mj-lt"/>
              <a:buAutoNum type="arabicPeriod"/>
            </a:pPr>
            <a:r>
              <a:rPr lang="en-GB" sz="1200" b="1" dirty="0"/>
              <a:t>Do you have time to properly dedicate to this?</a:t>
            </a:r>
          </a:p>
          <a:p>
            <a:pPr marL="800100" lvl="1" indent="-342900">
              <a:buFont typeface="+mj-lt"/>
              <a:buAutoNum type="arabicPeriod"/>
            </a:pPr>
            <a:r>
              <a:rPr lang="en-GB" sz="1200" b="1" dirty="0"/>
              <a:t>If so, can you manage more than one social media platform? It’s better to manage one well than struggle to manage multiple platforms which differing needs</a:t>
            </a:r>
          </a:p>
          <a:p>
            <a:pPr marL="800100" lvl="1" indent="-342900">
              <a:buFont typeface="+mj-lt"/>
              <a:buAutoNum type="arabicPeriod"/>
            </a:pPr>
            <a:r>
              <a:rPr lang="en-GB" sz="1200" b="1" dirty="0"/>
              <a:t>Is there support for you if you are away for extended periods of time?</a:t>
            </a:r>
          </a:p>
          <a:p>
            <a:pPr marL="457200" lvl="1" indent="0">
              <a:buFont typeface="Arial" panose="020B0604020202020204" pitchFamily="34" charset="0"/>
              <a:buNone/>
            </a:pPr>
            <a:endParaRPr lang="en-GB" sz="1200" b="1" dirty="0"/>
          </a:p>
          <a:p>
            <a:pPr marL="457200" lvl="1" indent="0">
              <a:buFont typeface="Arial" panose="020B0604020202020204" pitchFamily="34" charset="0"/>
              <a:buNone/>
            </a:pPr>
            <a:endParaRPr lang="en-GB" sz="1200" b="1"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5</a:t>
            </a:fld>
            <a:endParaRPr lang="en-GB"/>
          </a:p>
        </p:txBody>
      </p:sp>
    </p:spTree>
    <p:extLst>
      <p:ext uri="{BB962C8B-B14F-4D97-AF65-F5344CB8AC3E}">
        <p14:creationId xmlns:p14="http://schemas.microsoft.com/office/powerpoint/2010/main" val="1681574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DA5153-CB6D-4C63-807E-41DAD9BFF5B1}" type="slidenum">
              <a:rPr lang="en-GB" smtClean="0"/>
              <a:t>6</a:t>
            </a:fld>
            <a:endParaRPr lang="en-GB"/>
          </a:p>
        </p:txBody>
      </p:sp>
    </p:spTree>
    <p:extLst>
      <p:ext uri="{BB962C8B-B14F-4D97-AF65-F5344CB8AC3E}">
        <p14:creationId xmlns:p14="http://schemas.microsoft.com/office/powerpoint/2010/main" val="1734917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DA5153-CB6D-4C63-807E-41DAD9BFF5B1}" type="slidenum">
              <a:rPr lang="en-GB" smtClean="0"/>
              <a:t>7</a:t>
            </a:fld>
            <a:endParaRPr lang="en-GB"/>
          </a:p>
        </p:txBody>
      </p:sp>
    </p:spTree>
    <p:extLst>
      <p:ext uri="{BB962C8B-B14F-4D97-AF65-F5344CB8AC3E}">
        <p14:creationId xmlns:p14="http://schemas.microsoft.com/office/powerpoint/2010/main" val="288411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6DA5153-CB6D-4C63-807E-41DAD9BFF5B1}" type="slidenum">
              <a:rPr lang="en-GB" smtClean="0"/>
              <a:t>8</a:t>
            </a:fld>
            <a:endParaRPr lang="en-GB"/>
          </a:p>
        </p:txBody>
      </p:sp>
    </p:spTree>
    <p:extLst>
      <p:ext uri="{BB962C8B-B14F-4D97-AF65-F5344CB8AC3E}">
        <p14:creationId xmlns:p14="http://schemas.microsoft.com/office/powerpoint/2010/main" val="2607555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DA5153-CB6D-4C63-807E-41DAD9BFF5B1}" type="slidenum">
              <a:rPr lang="en-GB" smtClean="0"/>
              <a:t>9</a:t>
            </a:fld>
            <a:endParaRPr lang="en-GB"/>
          </a:p>
        </p:txBody>
      </p:sp>
    </p:spTree>
    <p:extLst>
      <p:ext uri="{BB962C8B-B14F-4D97-AF65-F5344CB8AC3E}">
        <p14:creationId xmlns:p14="http://schemas.microsoft.com/office/powerpoint/2010/main" val="111876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HI Logo_RGB.jpg"/>
          <p:cNvPicPr>
            <a:picLocks noChangeAspect="1"/>
          </p:cNvPicPr>
          <p:nvPr/>
        </p:nvPicPr>
        <p:blipFill>
          <a:blip r:embed="rId2"/>
          <a:srcRect/>
          <a:stretch>
            <a:fillRect/>
          </a:stretch>
        </p:blipFill>
        <p:spPr bwMode="auto">
          <a:xfrm>
            <a:off x="395288" y="223838"/>
            <a:ext cx="3575050" cy="1133475"/>
          </a:xfrm>
          <a:prstGeom prst="rect">
            <a:avLst/>
          </a:prstGeom>
          <a:noFill/>
          <a:ln w="9525">
            <a:noFill/>
            <a:miter lim="800000"/>
            <a:headEnd/>
            <a:tailEnd/>
          </a:ln>
        </p:spPr>
      </p:pic>
      <p:sp>
        <p:nvSpPr>
          <p:cNvPr id="3074" name="Rectangle 2"/>
          <p:cNvSpPr>
            <a:spLocks noGrp="1" noChangeArrowheads="1"/>
          </p:cNvSpPr>
          <p:nvPr>
            <p:ph type="ctrTitle"/>
          </p:nvPr>
        </p:nvSpPr>
        <p:spPr>
          <a:xfrm>
            <a:off x="685800" y="2130425"/>
            <a:ext cx="7772400" cy="1470025"/>
          </a:xfrm>
        </p:spPr>
        <p:txBody>
          <a:bodyPr/>
          <a:lstStyle>
            <a:lvl1pPr algn="ctr">
              <a:defRPr baseline="0">
                <a:solidFill>
                  <a:srgbClr val="4A4C4E"/>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baseline="0">
                <a:solidFill>
                  <a:srgbClr val="4A4C4E"/>
                </a:solidFill>
              </a:defRPr>
            </a:lvl1pPr>
          </a:lstStyle>
          <a:p>
            <a:r>
              <a:rPr lang="en-US"/>
              <a:t>Click to edit Master subtitle style</a:t>
            </a:r>
            <a:endParaRPr lang="en-US" dirty="0"/>
          </a:p>
        </p:txBody>
      </p:sp>
      <p:sp>
        <p:nvSpPr>
          <p:cNvPr id="5" name="Date Placeholder 4"/>
          <p:cNvSpPr>
            <a:spLocks noGrp="1" noChangeArrowheads="1"/>
          </p:cNvSpPr>
          <p:nvPr>
            <p:ph type="dt" sz="half" idx="10"/>
          </p:nvPr>
        </p:nvSpPr>
        <p:spPr bwMode="auto">
          <a:xfrm>
            <a:off x="457200" y="623887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aseline="0">
                <a:solidFill>
                  <a:srgbClr val="572163"/>
                </a:solidFill>
              </a:defRPr>
            </a:lvl1pPr>
          </a:lstStyle>
          <a:p>
            <a:pPr>
              <a:defRPr/>
            </a:pPr>
            <a:endParaRPr lang="en-US"/>
          </a:p>
        </p:txBody>
      </p:sp>
      <p:sp>
        <p:nvSpPr>
          <p:cNvPr id="6" name="Footer Placeholder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aseline="0">
                <a:solidFill>
                  <a:srgbClr val="572163"/>
                </a:solidFill>
              </a:defRPr>
            </a:lvl1pPr>
          </a:lstStyle>
          <a:p>
            <a:pPr>
              <a:defRPr/>
            </a:pPr>
            <a:endParaRPr lang="en-US"/>
          </a:p>
        </p:txBody>
      </p:sp>
      <p:sp>
        <p:nvSpPr>
          <p:cNvPr id="7" name="Slide Number Placeholder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aseline="0">
                <a:solidFill>
                  <a:srgbClr val="572163"/>
                </a:solidFill>
              </a:defRPr>
            </a:lvl1pPr>
          </a:lstStyle>
          <a:p>
            <a:pPr>
              <a:defRPr/>
            </a:pPr>
            <a:fld id="{10FCD4DD-47A1-4E29-A5D5-F9622AC957A3}"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aseline="0">
                <a:solidFill>
                  <a:srgbClr val="4A4C4E"/>
                </a:solidFill>
              </a:defRPr>
            </a:lvl1pPr>
            <a:lvl2pPr>
              <a:defRPr baseline="0">
                <a:solidFill>
                  <a:srgbClr val="4A4C4E"/>
                </a:solidFill>
              </a:defRPr>
            </a:lvl2pPr>
            <a:lvl3pPr>
              <a:defRPr baseline="0">
                <a:solidFill>
                  <a:srgbClr val="4A4C4E"/>
                </a:solidFill>
              </a:defRPr>
            </a:lvl3pPr>
            <a:lvl4pPr>
              <a:defRPr baseline="0">
                <a:solidFill>
                  <a:srgbClr val="4A4C4E"/>
                </a:solidFill>
              </a:defRPr>
            </a:lvl4pPr>
            <a:lvl5pPr>
              <a:defRPr baseline="0">
                <a:solidFill>
                  <a:srgbClr val="4A4C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596" y="285728"/>
            <a:ext cx="6019800" cy="5851525"/>
          </a:xfrm>
        </p:spPr>
        <p:txBody>
          <a:bodyPr vert="eaVert"/>
          <a:lstStyle>
            <a:lvl1pPr>
              <a:defRPr baseline="0">
                <a:solidFill>
                  <a:srgbClr val="4A4C4E"/>
                </a:solidFill>
              </a:defRPr>
            </a:lvl1pPr>
            <a:lvl2pPr>
              <a:defRPr baseline="0">
                <a:solidFill>
                  <a:srgbClr val="4A4C4E"/>
                </a:solidFill>
              </a:defRPr>
            </a:lvl2pPr>
            <a:lvl3pPr>
              <a:defRPr baseline="0">
                <a:solidFill>
                  <a:srgbClr val="4A4C4E"/>
                </a:solidFill>
              </a:defRPr>
            </a:lvl3pPr>
            <a:lvl4pPr>
              <a:defRPr baseline="0">
                <a:solidFill>
                  <a:srgbClr val="4A4C4E"/>
                </a:solidFill>
              </a:defRPr>
            </a:lvl4pPr>
            <a:lvl5pPr>
              <a:defRPr baseline="0">
                <a:solidFill>
                  <a:srgbClr val="4A4C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572163"/>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solidFill>
                  <a:srgbClr val="4A4C4E"/>
                </a:solidFill>
              </a:defRPr>
            </a:lvl1pPr>
            <a:lvl2pPr>
              <a:defRPr baseline="0">
                <a:solidFill>
                  <a:srgbClr val="4A4C4E"/>
                </a:solidFill>
              </a:defRPr>
            </a:lvl2pPr>
            <a:lvl3pPr>
              <a:defRPr baseline="0">
                <a:solidFill>
                  <a:srgbClr val="4A4C4E"/>
                </a:solidFill>
              </a:defRPr>
            </a:lvl3pPr>
            <a:lvl4pPr>
              <a:defRPr baseline="0">
                <a:solidFill>
                  <a:srgbClr val="4A4C4E"/>
                </a:solidFill>
              </a:defRPr>
            </a:lvl4pPr>
            <a:lvl5pPr>
              <a:defRPr baseline="0">
                <a:solidFill>
                  <a:srgbClr val="4A4C4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baseline="0">
                <a:solidFill>
                  <a:srgbClr val="4A4C4E"/>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57216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aseline="0">
                <a:solidFill>
                  <a:srgbClr val="4A4C4E"/>
                </a:solidFill>
              </a:defRPr>
            </a:lvl1pPr>
            <a:lvl2pPr>
              <a:defRPr sz="2400" baseline="0">
                <a:solidFill>
                  <a:srgbClr val="4A4C4E"/>
                </a:solidFill>
              </a:defRPr>
            </a:lvl2pPr>
            <a:lvl3pPr>
              <a:defRPr sz="2000" baseline="0">
                <a:solidFill>
                  <a:srgbClr val="4A4C4E"/>
                </a:solidFill>
              </a:defRPr>
            </a:lvl3pPr>
            <a:lvl4pPr>
              <a:defRPr sz="1800" baseline="0">
                <a:solidFill>
                  <a:srgbClr val="4A4C4E"/>
                </a:solidFill>
              </a:defRPr>
            </a:lvl4pPr>
            <a:lvl5pPr>
              <a:defRPr sz="1800" baseline="0">
                <a:solidFill>
                  <a:srgbClr val="4A4C4E"/>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aseline="0">
                <a:solidFill>
                  <a:srgbClr val="4A4C4E"/>
                </a:solidFill>
              </a:defRPr>
            </a:lvl1pPr>
            <a:lvl2pPr>
              <a:defRPr sz="2400" baseline="0">
                <a:solidFill>
                  <a:srgbClr val="4A4C4E"/>
                </a:solidFill>
              </a:defRPr>
            </a:lvl2pPr>
            <a:lvl3pPr>
              <a:defRPr sz="2000" baseline="0">
                <a:solidFill>
                  <a:srgbClr val="4A4C4E"/>
                </a:solidFill>
              </a:defRPr>
            </a:lvl3pPr>
            <a:lvl4pPr>
              <a:defRPr sz="1800" baseline="0">
                <a:solidFill>
                  <a:srgbClr val="4A4C4E"/>
                </a:solidFill>
              </a:defRPr>
            </a:lvl4pPr>
            <a:lvl5pPr>
              <a:defRPr sz="1800" baseline="0">
                <a:solidFill>
                  <a:srgbClr val="4A4C4E"/>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572163"/>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baseline="0">
                <a:solidFill>
                  <a:srgbClr val="4A4C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aseline="0">
                <a:solidFill>
                  <a:srgbClr val="4A4C4E"/>
                </a:solidFill>
              </a:defRPr>
            </a:lvl1pPr>
            <a:lvl2pPr>
              <a:defRPr sz="2000" baseline="0">
                <a:solidFill>
                  <a:srgbClr val="4A4C4E"/>
                </a:solidFill>
              </a:defRPr>
            </a:lvl2pPr>
            <a:lvl3pPr>
              <a:defRPr sz="1800" baseline="0">
                <a:solidFill>
                  <a:srgbClr val="4A4C4E"/>
                </a:solidFill>
              </a:defRPr>
            </a:lvl3pPr>
            <a:lvl4pPr>
              <a:defRPr sz="1600" baseline="0">
                <a:solidFill>
                  <a:srgbClr val="4A4C4E"/>
                </a:solidFill>
              </a:defRPr>
            </a:lvl4pPr>
            <a:lvl5pPr>
              <a:defRPr sz="1600" baseline="0">
                <a:solidFill>
                  <a:srgbClr val="4A4C4E"/>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baseline="0">
                <a:solidFill>
                  <a:srgbClr val="4A4C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aseline="0">
                <a:solidFill>
                  <a:srgbClr val="4A4C4E"/>
                </a:solidFill>
              </a:defRPr>
            </a:lvl1pPr>
            <a:lvl2pPr>
              <a:defRPr sz="2000" baseline="0">
                <a:solidFill>
                  <a:srgbClr val="4A4C4E"/>
                </a:solidFill>
              </a:defRPr>
            </a:lvl2pPr>
            <a:lvl3pPr>
              <a:defRPr sz="1800" baseline="0">
                <a:solidFill>
                  <a:srgbClr val="4A4C4E"/>
                </a:solidFill>
              </a:defRPr>
            </a:lvl3pPr>
            <a:lvl4pPr>
              <a:defRPr sz="1600" baseline="0">
                <a:solidFill>
                  <a:srgbClr val="4A4C4E"/>
                </a:solidFill>
              </a:defRPr>
            </a:lvl4pPr>
            <a:lvl5pPr>
              <a:defRPr sz="1600" baseline="0">
                <a:solidFill>
                  <a:srgbClr val="4A4C4E"/>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500174"/>
            <a:ext cx="5111750" cy="4625989"/>
          </a:xfrm>
        </p:spPr>
        <p:txBody>
          <a:bodyPr/>
          <a:lstStyle>
            <a:lvl1pPr>
              <a:defRPr sz="3200" baseline="0">
                <a:solidFill>
                  <a:srgbClr val="4A4C4E"/>
                </a:solidFill>
              </a:defRPr>
            </a:lvl1pPr>
            <a:lvl2pPr>
              <a:defRPr sz="2800" baseline="0">
                <a:solidFill>
                  <a:srgbClr val="4A4C4E"/>
                </a:solidFill>
              </a:defRPr>
            </a:lvl2pPr>
            <a:lvl3pPr>
              <a:defRPr sz="2400" baseline="0">
                <a:solidFill>
                  <a:srgbClr val="4A4C4E"/>
                </a:solidFill>
              </a:defRPr>
            </a:lvl3pPr>
            <a:lvl4pPr>
              <a:defRPr sz="2000" baseline="0">
                <a:solidFill>
                  <a:srgbClr val="4A4C4E"/>
                </a:solidFill>
              </a:defRPr>
            </a:lvl4pPr>
            <a:lvl5pPr>
              <a:defRPr sz="2000" baseline="0">
                <a:solidFill>
                  <a:srgbClr val="4A4C4E"/>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baseline="0">
                <a:solidFill>
                  <a:srgbClr val="4A4C4E"/>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aseline="0">
                <a:solidFill>
                  <a:srgbClr val="4A4C4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34" name="Line 10"/>
          <p:cNvSpPr>
            <a:spLocks noChangeShapeType="1"/>
          </p:cNvSpPr>
          <p:nvPr/>
        </p:nvSpPr>
        <p:spPr bwMode="auto">
          <a:xfrm>
            <a:off x="0" y="1500188"/>
            <a:ext cx="9144000" cy="0"/>
          </a:xfrm>
          <a:prstGeom prst="line">
            <a:avLst/>
          </a:prstGeom>
          <a:noFill/>
          <a:ln w="44450">
            <a:solidFill>
              <a:srgbClr val="572163"/>
            </a:solidFill>
            <a:round/>
            <a:headEnd/>
            <a:tailEnd/>
          </a:ln>
        </p:spPr>
        <p:txBody>
          <a:bodyPr/>
          <a:lstStyle/>
          <a:p>
            <a:pPr>
              <a:defRPr/>
            </a:pPr>
            <a:endParaRPr lang="en-GB"/>
          </a:p>
        </p:txBody>
      </p:sp>
      <p:pic>
        <p:nvPicPr>
          <p:cNvPr id="5" name="Picture 4" descr="UHI-icon-RGB.jpg"/>
          <p:cNvPicPr>
            <a:picLocks noChangeAspect="1"/>
          </p:cNvPicPr>
          <p:nvPr userDrawn="1"/>
        </p:nvPicPr>
        <p:blipFill>
          <a:blip r:embed="rId13"/>
          <a:stretch>
            <a:fillRect/>
          </a:stretch>
        </p:blipFill>
        <p:spPr>
          <a:xfrm>
            <a:off x="8358214" y="6143644"/>
            <a:ext cx="697738" cy="642942"/>
          </a:xfrm>
          <a:prstGeom prst="rect">
            <a:avLst/>
          </a:prstGeom>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1" fontAlgn="base" hangingPunct="1">
        <a:spcBef>
          <a:spcPct val="0"/>
        </a:spcBef>
        <a:spcAft>
          <a:spcPct val="0"/>
        </a:spcAft>
        <a:defRPr sz="4400">
          <a:solidFill>
            <a:srgbClr val="572163"/>
          </a:solidFill>
          <a:latin typeface="+mj-lt"/>
          <a:ea typeface="ＭＳ Ｐゴシック" charset="-128"/>
          <a:cs typeface="ＭＳ Ｐゴシック" charset="-128"/>
        </a:defRPr>
      </a:lvl1pPr>
      <a:lvl2pPr algn="l" rtl="0" eaLnBrk="1" fontAlgn="base" hangingPunct="1">
        <a:spcBef>
          <a:spcPct val="0"/>
        </a:spcBef>
        <a:spcAft>
          <a:spcPct val="0"/>
        </a:spcAft>
        <a:defRPr sz="4400">
          <a:solidFill>
            <a:srgbClr val="572163"/>
          </a:solidFill>
          <a:latin typeface="Myriad Pro" charset="0"/>
          <a:ea typeface="ＭＳ Ｐゴシック" charset="-128"/>
          <a:cs typeface="ＭＳ Ｐゴシック" charset="-128"/>
        </a:defRPr>
      </a:lvl2pPr>
      <a:lvl3pPr algn="l" rtl="0" eaLnBrk="1" fontAlgn="base" hangingPunct="1">
        <a:spcBef>
          <a:spcPct val="0"/>
        </a:spcBef>
        <a:spcAft>
          <a:spcPct val="0"/>
        </a:spcAft>
        <a:defRPr sz="4400">
          <a:solidFill>
            <a:srgbClr val="572163"/>
          </a:solidFill>
          <a:latin typeface="Myriad Pro" charset="0"/>
          <a:ea typeface="ＭＳ Ｐゴシック" charset="-128"/>
          <a:cs typeface="ＭＳ Ｐゴシック" charset="-128"/>
        </a:defRPr>
      </a:lvl3pPr>
      <a:lvl4pPr algn="l" rtl="0" eaLnBrk="1" fontAlgn="base" hangingPunct="1">
        <a:spcBef>
          <a:spcPct val="0"/>
        </a:spcBef>
        <a:spcAft>
          <a:spcPct val="0"/>
        </a:spcAft>
        <a:defRPr sz="4400">
          <a:solidFill>
            <a:srgbClr val="572163"/>
          </a:solidFill>
          <a:latin typeface="Myriad Pro" charset="0"/>
          <a:ea typeface="ＭＳ Ｐゴシック" charset="-128"/>
          <a:cs typeface="ＭＳ Ｐゴシック" charset="-128"/>
        </a:defRPr>
      </a:lvl4pPr>
      <a:lvl5pPr algn="l" rtl="0" eaLnBrk="1" fontAlgn="base" hangingPunct="1">
        <a:spcBef>
          <a:spcPct val="0"/>
        </a:spcBef>
        <a:spcAft>
          <a:spcPct val="0"/>
        </a:spcAft>
        <a:defRPr sz="4400">
          <a:solidFill>
            <a:srgbClr val="572163"/>
          </a:solidFill>
          <a:latin typeface="Myriad Pro" charset="0"/>
          <a:ea typeface="ＭＳ Ｐゴシック" charset="-128"/>
          <a:cs typeface="ＭＳ Ｐゴシック" charset="-128"/>
        </a:defRPr>
      </a:lvl5pPr>
      <a:lvl6pPr marL="457200" algn="l" rtl="0" eaLnBrk="1" fontAlgn="base" hangingPunct="1">
        <a:spcBef>
          <a:spcPct val="0"/>
        </a:spcBef>
        <a:spcAft>
          <a:spcPct val="0"/>
        </a:spcAft>
        <a:defRPr sz="4400">
          <a:solidFill>
            <a:srgbClr val="B22C1B"/>
          </a:solidFill>
          <a:latin typeface="Myriad Pro" charset="0"/>
        </a:defRPr>
      </a:lvl6pPr>
      <a:lvl7pPr marL="914400" algn="l" rtl="0" eaLnBrk="1" fontAlgn="base" hangingPunct="1">
        <a:spcBef>
          <a:spcPct val="0"/>
        </a:spcBef>
        <a:spcAft>
          <a:spcPct val="0"/>
        </a:spcAft>
        <a:defRPr sz="4400">
          <a:solidFill>
            <a:srgbClr val="B22C1B"/>
          </a:solidFill>
          <a:latin typeface="Myriad Pro" charset="0"/>
        </a:defRPr>
      </a:lvl7pPr>
      <a:lvl8pPr marL="1371600" algn="l" rtl="0" eaLnBrk="1" fontAlgn="base" hangingPunct="1">
        <a:spcBef>
          <a:spcPct val="0"/>
        </a:spcBef>
        <a:spcAft>
          <a:spcPct val="0"/>
        </a:spcAft>
        <a:defRPr sz="4400">
          <a:solidFill>
            <a:srgbClr val="B22C1B"/>
          </a:solidFill>
          <a:latin typeface="Myriad Pro" charset="0"/>
        </a:defRPr>
      </a:lvl8pPr>
      <a:lvl9pPr marL="1828800" algn="l" rtl="0" eaLnBrk="1" fontAlgn="base" hangingPunct="1">
        <a:spcBef>
          <a:spcPct val="0"/>
        </a:spcBef>
        <a:spcAft>
          <a:spcPct val="0"/>
        </a:spcAft>
        <a:defRPr sz="4400">
          <a:solidFill>
            <a:srgbClr val="B22C1B"/>
          </a:solidFill>
          <a:latin typeface="Myriad Pro" charset="0"/>
        </a:defRPr>
      </a:lvl9pPr>
    </p:titleStyle>
    <p:bodyStyle>
      <a:lvl1pPr marL="342900" indent="-342900" algn="l" rtl="0" eaLnBrk="1" fontAlgn="base" hangingPunct="1">
        <a:spcBef>
          <a:spcPct val="20000"/>
        </a:spcBef>
        <a:spcAft>
          <a:spcPct val="0"/>
        </a:spcAft>
        <a:buChar char="•"/>
        <a:defRPr sz="3200">
          <a:solidFill>
            <a:srgbClr val="4A4C4E"/>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rgbClr val="4A4C4E"/>
          </a:solidFill>
          <a:latin typeface="+mn-lt"/>
          <a:ea typeface="ＭＳ Ｐゴシック" charset="-128"/>
        </a:defRPr>
      </a:lvl2pPr>
      <a:lvl3pPr marL="1143000" indent="-228600" algn="l" rtl="0" eaLnBrk="1" fontAlgn="base" hangingPunct="1">
        <a:spcBef>
          <a:spcPct val="20000"/>
        </a:spcBef>
        <a:spcAft>
          <a:spcPct val="0"/>
        </a:spcAft>
        <a:buChar char="•"/>
        <a:defRPr sz="2400">
          <a:solidFill>
            <a:srgbClr val="4A4C4E"/>
          </a:solidFill>
          <a:latin typeface="+mn-lt"/>
          <a:ea typeface="ＭＳ Ｐゴシック" charset="-128"/>
        </a:defRPr>
      </a:lvl3pPr>
      <a:lvl4pPr marL="1600200" indent="-228600" algn="l" rtl="0" eaLnBrk="1" fontAlgn="base" hangingPunct="1">
        <a:spcBef>
          <a:spcPct val="20000"/>
        </a:spcBef>
        <a:spcAft>
          <a:spcPct val="0"/>
        </a:spcAft>
        <a:buChar char="–"/>
        <a:tabLst>
          <a:tab pos="3411538" algn="l"/>
        </a:tabLst>
        <a:defRPr sz="2000">
          <a:solidFill>
            <a:srgbClr val="4A4C4E"/>
          </a:solidFill>
          <a:latin typeface="+mn-lt"/>
          <a:ea typeface="ＭＳ Ｐゴシック" charset="-128"/>
        </a:defRPr>
      </a:lvl4pPr>
      <a:lvl5pPr marL="2057400" indent="-228600" algn="l" rtl="0" eaLnBrk="1" fontAlgn="base" hangingPunct="1">
        <a:spcBef>
          <a:spcPct val="20000"/>
        </a:spcBef>
        <a:spcAft>
          <a:spcPct val="0"/>
        </a:spcAft>
        <a:buChar char="»"/>
        <a:defRPr sz="2000">
          <a:solidFill>
            <a:srgbClr val="4A4C4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B22C1B"/>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B22C1B"/>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B22C1B"/>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B22C1B"/>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Jessica.taylor@uhi.ac.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7.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instapage.com/blog/facebook-20-text-rul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s://blog.hootsuite.com/ideal-social-media-post-length" TargetMode="External"/><Relationship Id="rId13" Type="http://schemas.openxmlformats.org/officeDocument/2006/relationships/hyperlink" Target="https://natives.group/en_gb" TargetMode="External"/><Relationship Id="rId3" Type="http://schemas.openxmlformats.org/officeDocument/2006/relationships/hyperlink" Target="https://blog.hootsuite.com/social-media-in-higher-education" TargetMode="External"/><Relationship Id="rId7" Type="http://schemas.openxmlformats.org/officeDocument/2006/relationships/hyperlink" Target="https://mediasmart.uk.com/social-media/why-do-teens-love-instagram" TargetMode="External"/><Relationship Id="rId12" Type="http://schemas.openxmlformats.org/officeDocument/2006/relationships/hyperlink" Target="http://blog.hubspot.com/marketing/how-to-create-facebook-business-page-h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forbes.com/sites/forbescommunicationscouncil" TargetMode="External"/><Relationship Id="rId11" Type="http://schemas.openxmlformats.org/officeDocument/2006/relationships/hyperlink" Target="https://sproutsocial.com/insights/best-times-to-post-on-social-media/" TargetMode="External"/><Relationship Id="rId5" Type="http://schemas.openxmlformats.org/officeDocument/2006/relationships/hyperlink" Target="https://tsrmatters.com/blog/why-brands-essential-for-universities" TargetMode="External"/><Relationship Id="rId15" Type="http://schemas.openxmlformats.org/officeDocument/2006/relationships/hyperlink" Target="http://oregonstate.edu/main/social-media-guide" TargetMode="External"/><Relationship Id="rId10" Type="http://schemas.openxmlformats.org/officeDocument/2006/relationships/hyperlink" Target="https://www.facebook.com/ads/tools/text_overlay" TargetMode="External"/><Relationship Id="rId4" Type="http://schemas.openxmlformats.org/officeDocument/2006/relationships/hyperlink" Target="https://hootsuite.com/webinars/3-trends-unveiled-in-the-hootsuite-social-campus-report" TargetMode="External"/><Relationship Id="rId9" Type="http://schemas.openxmlformats.org/officeDocument/2006/relationships/hyperlink" Target="https://instapage.com/blog/facebook-20-text-rule" TargetMode="External"/><Relationship Id="rId14" Type="http://schemas.openxmlformats.org/officeDocument/2006/relationships/hyperlink" Target="http://www.terminalfour.com/blog"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shutterstock.com/home" TargetMode="External"/><Relationship Id="rId13" Type="http://schemas.openxmlformats.org/officeDocument/2006/relationships/hyperlink" Target="https://bitly.com/%0d" TargetMode="External"/><Relationship Id="rId3" Type="http://schemas.openxmlformats.org/officeDocument/2006/relationships/hyperlink" Target="https://www.t4help.uhi.ac.uk/guidance-support/social-media/" TargetMode="External"/><Relationship Id="rId7" Type="http://schemas.openxmlformats.org/officeDocument/2006/relationships/hyperlink" Target="https://www.istockphoto.com/gb" TargetMode="External"/><Relationship Id="rId12" Type="http://schemas.openxmlformats.org/officeDocument/2006/relationships/hyperlink" Target="https://unsplash.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t4help.uhi.ac.uk/media-library/preparing-photos-and-other-images/choosing-appropriate-images/" TargetMode="External"/><Relationship Id="rId11" Type="http://schemas.openxmlformats.org/officeDocument/2006/relationships/hyperlink" Target="https://pixabay.com/" TargetMode="External"/><Relationship Id="rId5" Type="http://schemas.openxmlformats.org/officeDocument/2006/relationships/hyperlink" Target="https://www.t4help.uhi.ac.uk/media-library/preparing-photos-and-other-images/cropping-and-resizing/" TargetMode="External"/><Relationship Id="rId10" Type="http://schemas.openxmlformats.org/officeDocument/2006/relationships/hyperlink" Target="https://www.pexels.com/" TargetMode="External"/><Relationship Id="rId4" Type="http://schemas.openxmlformats.org/officeDocument/2006/relationships/hyperlink" Target="https://www.t4help.uhi.ac.uk/media-library/preparing-photos-and-other-images/" TargetMode="External"/><Relationship Id="rId9" Type="http://schemas.openxmlformats.org/officeDocument/2006/relationships/hyperlink" Target="https://www.canva.com/photos/free/" TargetMode="External"/><Relationship Id="rId14" Type="http://schemas.openxmlformats.org/officeDocument/2006/relationships/hyperlink" Target="http://www.canva.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oberlo.co.uk/blog/social-media-marketing-statistic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oberlo.co.uk/blog/social-media-marketing-statistic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blue shirt&#10;&#10;Description automatically generated">
            <a:extLst>
              <a:ext uri="{FF2B5EF4-FFF2-40B4-BE49-F238E27FC236}">
                <a16:creationId xmlns:a16="http://schemas.microsoft.com/office/drawing/2014/main" id="{4F59F294-9EBC-41FD-85FC-A96D38D1BA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484784"/>
            <a:ext cx="9144000" cy="4464496"/>
          </a:xfrm>
          <a:prstGeom prst="rect">
            <a:avLst/>
          </a:prstGeom>
        </p:spPr>
      </p:pic>
      <p:sp>
        <p:nvSpPr>
          <p:cNvPr id="3075" name="Rectangle 5"/>
          <p:cNvSpPr>
            <a:spLocks noGrp="1" noChangeArrowheads="1"/>
          </p:cNvSpPr>
          <p:nvPr>
            <p:ph type="subTitle" idx="1"/>
          </p:nvPr>
        </p:nvSpPr>
        <p:spPr>
          <a:xfrm>
            <a:off x="0" y="5949280"/>
            <a:ext cx="9144000" cy="774952"/>
          </a:xfrm>
        </p:spPr>
        <p:txBody>
          <a:bodyPr/>
          <a:lstStyle/>
          <a:p>
            <a:r>
              <a:rPr lang="en-US" sz="4000" dirty="0">
                <a:solidFill>
                  <a:srgbClr val="FF6600"/>
                </a:solidFill>
              </a:rPr>
              <a:t>Jess’s Top Social Media Tips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IE" dirty="0"/>
            </a:br>
            <a:br>
              <a:rPr lang="en-IE" dirty="0"/>
            </a:br>
            <a:r>
              <a:rPr lang="en-IE" dirty="0"/>
              <a:t>Which ones should I choose? </a:t>
            </a:r>
            <a:br>
              <a:rPr lang="en-IE" dirty="0"/>
            </a:br>
            <a:endParaRPr lang="en-GB" dirty="0">
              <a:solidFill>
                <a:srgbClr val="717073"/>
              </a:solidFill>
            </a:endParaRPr>
          </a:p>
        </p:txBody>
      </p:sp>
      <p:pic>
        <p:nvPicPr>
          <p:cNvPr id="4" name="Content Placeholder 3" descr="A picture containing drawing, shirt, room&#10;&#10;Description automatically generated">
            <a:extLst>
              <a:ext uri="{FF2B5EF4-FFF2-40B4-BE49-F238E27FC236}">
                <a16:creationId xmlns:a16="http://schemas.microsoft.com/office/drawing/2014/main" id="{D4B58CC7-7232-49A9-9D2E-88BC0E8AC926}"/>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37416" y="1916832"/>
            <a:ext cx="8501506" cy="3816424"/>
          </a:xfrm>
        </p:spPr>
      </p:pic>
    </p:spTree>
    <p:extLst>
      <p:ext uri="{BB962C8B-B14F-4D97-AF65-F5344CB8AC3E}">
        <p14:creationId xmlns:p14="http://schemas.microsoft.com/office/powerpoint/2010/main" val="173421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60848"/>
            <a:ext cx="7772400" cy="1586607"/>
          </a:xfrm>
        </p:spPr>
        <p:txBody>
          <a:bodyPr/>
          <a:lstStyle/>
          <a:p>
            <a:br>
              <a:rPr lang="en-IE" dirty="0">
                <a:solidFill>
                  <a:srgbClr val="FF6600"/>
                </a:solidFill>
              </a:rPr>
            </a:br>
            <a:r>
              <a:rPr lang="en-IE" dirty="0">
                <a:solidFill>
                  <a:srgbClr val="FF6600"/>
                </a:solidFill>
              </a:rPr>
              <a:t>Top tips</a:t>
            </a:r>
            <a:br>
              <a:rPr lang="en-IE" dirty="0">
                <a:solidFill>
                  <a:srgbClr val="FF6600"/>
                </a:solidFill>
              </a:rPr>
            </a:br>
            <a:r>
              <a:rPr lang="en-IE" dirty="0">
                <a:solidFill>
                  <a:srgbClr val="FF6600"/>
                </a:solidFill>
              </a:rPr>
              <a:t>for creating content </a:t>
            </a:r>
            <a:endParaRPr lang="en-GB" dirty="0">
              <a:solidFill>
                <a:srgbClr val="FF6600"/>
              </a:solidFill>
            </a:endParaRPr>
          </a:p>
        </p:txBody>
      </p:sp>
    </p:spTree>
    <p:extLst>
      <p:ext uri="{BB962C8B-B14F-4D97-AF65-F5344CB8AC3E}">
        <p14:creationId xmlns:p14="http://schemas.microsoft.com/office/powerpoint/2010/main" val="188348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07704" y="980728"/>
            <a:ext cx="5170220" cy="4536504"/>
          </a:xfrm>
          <a:prstGeom prst="rect">
            <a:avLst/>
          </a:prstGeom>
        </p:spPr>
      </p:pic>
      <p:sp>
        <p:nvSpPr>
          <p:cNvPr id="4" name="Text Placeholder 3"/>
          <p:cNvSpPr>
            <a:spLocks noGrp="1"/>
          </p:cNvSpPr>
          <p:nvPr>
            <p:ph type="subTitle" idx="1"/>
          </p:nvPr>
        </p:nvSpPr>
        <p:spPr>
          <a:xfrm>
            <a:off x="1267544" y="4484712"/>
            <a:ext cx="6400800" cy="1752600"/>
          </a:xfrm>
        </p:spPr>
        <p:txBody>
          <a:bodyPr/>
          <a:lstStyle/>
          <a:p>
            <a:endParaRPr lang="en-IE" dirty="0"/>
          </a:p>
          <a:p>
            <a:endParaRPr lang="en-IE" dirty="0"/>
          </a:p>
          <a:p>
            <a:r>
              <a:rPr lang="en-IE" sz="4000" dirty="0">
                <a:solidFill>
                  <a:srgbClr val="572163"/>
                </a:solidFill>
              </a:rPr>
              <a:t> Keep it short and sweet</a:t>
            </a:r>
          </a:p>
        </p:txBody>
      </p:sp>
    </p:spTree>
    <p:extLst>
      <p:ext uri="{BB962C8B-B14F-4D97-AF65-F5344CB8AC3E}">
        <p14:creationId xmlns:p14="http://schemas.microsoft.com/office/powerpoint/2010/main" val="3909532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271529" y="1916832"/>
            <a:ext cx="8692959" cy="2952328"/>
          </a:xfrm>
          <a:prstGeom prst="rect">
            <a:avLst/>
          </a:prstGeom>
        </p:spPr>
      </p:pic>
      <p:sp>
        <p:nvSpPr>
          <p:cNvPr id="4" name="Title 3"/>
          <p:cNvSpPr>
            <a:spLocks noGrp="1"/>
          </p:cNvSpPr>
          <p:nvPr>
            <p:ph type="title"/>
          </p:nvPr>
        </p:nvSpPr>
        <p:spPr/>
        <p:txBody>
          <a:bodyPr/>
          <a:lstStyle/>
          <a:p>
            <a:r>
              <a:rPr lang="en-IE" dirty="0"/>
              <a:t>Use links for more information</a:t>
            </a:r>
            <a:endParaRPr lang="en-GB" dirty="0"/>
          </a:p>
        </p:txBody>
      </p:sp>
      <p:sp>
        <p:nvSpPr>
          <p:cNvPr id="7" name="Line Callout 1 6"/>
          <p:cNvSpPr/>
          <p:nvPr/>
        </p:nvSpPr>
        <p:spPr>
          <a:xfrm>
            <a:off x="3491880" y="2996952"/>
            <a:ext cx="1728192" cy="288032"/>
          </a:xfrm>
          <a:prstGeom prst="borderCallout1">
            <a:avLst>
              <a:gd name="adj1" fmla="val -9516"/>
              <a:gd name="adj2" fmla="val 1951"/>
              <a:gd name="adj3" fmla="val -654104"/>
              <a:gd name="adj4" fmla="val -42142"/>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95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271529" y="1916832"/>
            <a:ext cx="8692959" cy="2952328"/>
          </a:xfrm>
          <a:prstGeom prst="rect">
            <a:avLst/>
          </a:prstGeom>
        </p:spPr>
      </p:pic>
      <p:sp>
        <p:nvSpPr>
          <p:cNvPr id="4" name="Title 3"/>
          <p:cNvSpPr>
            <a:spLocks noGrp="1"/>
          </p:cNvSpPr>
          <p:nvPr>
            <p:ph type="title"/>
          </p:nvPr>
        </p:nvSpPr>
        <p:spPr/>
        <p:txBody>
          <a:bodyPr/>
          <a:lstStyle/>
          <a:p>
            <a:r>
              <a:rPr lang="en-IE" dirty="0"/>
              <a:t>Search and use hashtags </a:t>
            </a:r>
            <a:endParaRPr lang="en-GB" dirty="0"/>
          </a:p>
        </p:txBody>
      </p:sp>
      <p:sp>
        <p:nvSpPr>
          <p:cNvPr id="10" name="Line Callout 1 9"/>
          <p:cNvSpPr/>
          <p:nvPr/>
        </p:nvSpPr>
        <p:spPr>
          <a:xfrm>
            <a:off x="2699792" y="3261965"/>
            <a:ext cx="1440160" cy="288032"/>
          </a:xfrm>
          <a:prstGeom prst="borderCallout1">
            <a:avLst>
              <a:gd name="adj1" fmla="val 107345"/>
              <a:gd name="adj2" fmla="val -950"/>
              <a:gd name="adj3" fmla="val 762196"/>
              <a:gd name="adj4" fmla="val -58267"/>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1655676" y="5399186"/>
            <a:ext cx="3096344" cy="369332"/>
          </a:xfrm>
          <a:prstGeom prst="rect">
            <a:avLst/>
          </a:prstGeom>
          <a:noFill/>
        </p:spPr>
        <p:txBody>
          <a:bodyPr wrap="square" rtlCol="0">
            <a:spAutoFit/>
          </a:bodyPr>
          <a:lstStyle/>
          <a:p>
            <a:r>
              <a:rPr lang="en-IE" dirty="0"/>
              <a:t>#hashtag </a:t>
            </a:r>
            <a:endParaRPr lang="en-GB" dirty="0"/>
          </a:p>
        </p:txBody>
      </p:sp>
    </p:spTree>
    <p:extLst>
      <p:ext uri="{BB962C8B-B14F-4D97-AF65-F5344CB8AC3E}">
        <p14:creationId xmlns:p14="http://schemas.microsoft.com/office/powerpoint/2010/main" val="342659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E9F011D7-F322-481C-A2FD-C3544DD56037}"/>
              </a:ext>
            </a:extLst>
          </p:cNvPr>
          <p:cNvPicPr>
            <a:picLocks noGrp="1" noChangeAspect="1"/>
          </p:cNvPicPr>
          <p:nvPr>
            <p:ph idx="4294967295"/>
          </p:nvPr>
        </p:nvPicPr>
        <p:blipFill rotWithShape="1">
          <a:blip r:embed="rId3"/>
          <a:srcRect/>
          <a:stretch/>
        </p:blipFill>
        <p:spPr>
          <a:xfrm>
            <a:off x="-252536" y="0"/>
            <a:ext cx="10205757" cy="7344816"/>
          </a:xfrm>
        </p:spPr>
      </p:pic>
    </p:spTree>
    <p:extLst>
      <p:ext uri="{BB962C8B-B14F-4D97-AF65-F5344CB8AC3E}">
        <p14:creationId xmlns:p14="http://schemas.microsoft.com/office/powerpoint/2010/main" val="366549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Don’t talk in the third person</a:t>
            </a:r>
            <a:endParaRPr lang="en-GB" dirty="0"/>
          </a:p>
        </p:txBody>
      </p:sp>
      <p:sp>
        <p:nvSpPr>
          <p:cNvPr id="5" name="Subtitle 4"/>
          <p:cNvSpPr>
            <a:spLocks noGrp="1"/>
          </p:cNvSpPr>
          <p:nvPr>
            <p:ph idx="1"/>
          </p:nvPr>
        </p:nvSpPr>
        <p:spPr/>
        <p:txBody>
          <a:bodyPr/>
          <a:lstStyle/>
          <a:p>
            <a:pPr marL="0" indent="0">
              <a:buNone/>
            </a:pPr>
            <a:r>
              <a:rPr lang="en-US" sz="2400" dirty="0"/>
              <a:t>In 2020 </a:t>
            </a:r>
            <a:r>
              <a:rPr lang="en-US" sz="2400" strike="sngStrike" dirty="0">
                <a:solidFill>
                  <a:srgbClr val="FF0000"/>
                </a:solidFill>
              </a:rPr>
              <a:t>the University of the Highlands and Islands </a:t>
            </a:r>
            <a:r>
              <a:rPr lang="en-US" sz="2400" dirty="0"/>
              <a:t>will be offering a graduate placement through the Ambitious Futures Graduate Training </a:t>
            </a:r>
            <a:r>
              <a:rPr lang="en-US" sz="2400" dirty="0" err="1"/>
              <a:t>Programme</a:t>
            </a:r>
            <a:r>
              <a:rPr lang="en-US" sz="2400" dirty="0"/>
              <a:t>…</a:t>
            </a:r>
          </a:p>
          <a:p>
            <a:pPr marL="0" indent="0">
              <a:buNone/>
            </a:pPr>
            <a:endParaRPr lang="en-US" sz="2400" dirty="0"/>
          </a:p>
          <a:p>
            <a:pPr marL="0" indent="0">
              <a:buNone/>
            </a:pPr>
            <a:r>
              <a:rPr lang="en-US" sz="2400" dirty="0"/>
              <a:t>In 2020 </a:t>
            </a:r>
            <a:r>
              <a:rPr lang="en-US" sz="2400" dirty="0">
                <a:solidFill>
                  <a:srgbClr val="00B050"/>
                </a:solidFill>
              </a:rPr>
              <a:t>we will be </a:t>
            </a:r>
            <a:r>
              <a:rPr lang="en-US" sz="2400" dirty="0"/>
              <a:t>offering a graduate placement through the Ambitious Futures Graduate Training </a:t>
            </a:r>
            <a:r>
              <a:rPr lang="en-US" sz="2400" dirty="0" err="1"/>
              <a:t>Programme</a:t>
            </a:r>
            <a:r>
              <a:rPr lang="en-US" sz="2400" dirty="0"/>
              <a:t>…</a:t>
            </a:r>
            <a:endParaRPr lang="en-GB" sz="2400" dirty="0"/>
          </a:p>
        </p:txBody>
      </p:sp>
    </p:spTree>
    <p:extLst>
      <p:ext uri="{BB962C8B-B14F-4D97-AF65-F5344CB8AC3E}">
        <p14:creationId xmlns:p14="http://schemas.microsoft.com/office/powerpoint/2010/main" val="4059950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Interact with your audience </a:t>
            </a:r>
            <a:endParaRPr lang="en-GB" dirty="0"/>
          </a:p>
        </p:txBody>
      </p:sp>
      <p:pic>
        <p:nvPicPr>
          <p:cNvPr id="6" name="Content Placeholder 5">
            <a:extLst>
              <a:ext uri="{FF2B5EF4-FFF2-40B4-BE49-F238E27FC236}">
                <a16:creationId xmlns:a16="http://schemas.microsoft.com/office/drawing/2014/main" id="{8DD8EC43-C882-411F-8169-DEBF7AE0DFA4}"/>
              </a:ext>
            </a:extLst>
          </p:cNvPr>
          <p:cNvPicPr>
            <a:picLocks noGrp="1" noChangeAspect="1"/>
          </p:cNvPicPr>
          <p:nvPr>
            <p:ph idx="1"/>
          </p:nvPr>
        </p:nvPicPr>
        <p:blipFill>
          <a:blip r:embed="rId3"/>
          <a:stretch>
            <a:fillRect/>
          </a:stretch>
        </p:blipFill>
        <p:spPr>
          <a:xfrm>
            <a:off x="1475656" y="1783373"/>
            <a:ext cx="6336704" cy="4256352"/>
          </a:xfrm>
          <a:prstGeom prst="rect">
            <a:avLst/>
          </a:prstGeom>
        </p:spPr>
      </p:pic>
    </p:spTree>
    <p:extLst>
      <p:ext uri="{BB962C8B-B14F-4D97-AF65-F5344CB8AC3E}">
        <p14:creationId xmlns:p14="http://schemas.microsoft.com/office/powerpoint/2010/main" val="2314816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subTitle" idx="1"/>
          </p:nvPr>
        </p:nvSpPr>
        <p:spPr>
          <a:xfrm>
            <a:off x="539552" y="4149080"/>
            <a:ext cx="8352928" cy="1752600"/>
          </a:xfrm>
        </p:spPr>
        <p:txBody>
          <a:bodyPr/>
          <a:lstStyle/>
          <a:p>
            <a:endParaRPr lang="en-IE" dirty="0"/>
          </a:p>
          <a:p>
            <a:endParaRPr lang="en-IE" dirty="0"/>
          </a:p>
          <a:p>
            <a:r>
              <a:rPr lang="en-IE" sz="4400" dirty="0">
                <a:solidFill>
                  <a:srgbClr val="572163"/>
                </a:solidFill>
              </a:rPr>
              <a:t>Acknowledge others</a:t>
            </a:r>
          </a:p>
        </p:txBody>
      </p:sp>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7624" y="620688"/>
            <a:ext cx="6798688" cy="4506810"/>
          </a:xfrm>
          <a:prstGeom prst="rect">
            <a:avLst/>
          </a:prstGeom>
        </p:spPr>
      </p:pic>
    </p:spTree>
    <p:extLst>
      <p:ext uri="{BB962C8B-B14F-4D97-AF65-F5344CB8AC3E}">
        <p14:creationId xmlns:p14="http://schemas.microsoft.com/office/powerpoint/2010/main" val="2313126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Choose a striking cover </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2011890"/>
            <a:ext cx="8497307" cy="3145302"/>
          </a:xfrm>
          <a:prstGeom prst="rect">
            <a:avLst/>
          </a:prstGeom>
        </p:spPr>
      </p:pic>
    </p:spTree>
    <p:extLst>
      <p:ext uri="{BB962C8B-B14F-4D97-AF65-F5344CB8AC3E}">
        <p14:creationId xmlns:p14="http://schemas.microsoft.com/office/powerpoint/2010/main" val="1725271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Hello …</a:t>
            </a:r>
          </a:p>
        </p:txBody>
      </p:sp>
      <p:sp>
        <p:nvSpPr>
          <p:cNvPr id="4099" name="Rectangle 3"/>
          <p:cNvSpPr>
            <a:spLocks noGrp="1" noChangeArrowheads="1"/>
          </p:cNvSpPr>
          <p:nvPr>
            <p:ph type="body" idx="1"/>
          </p:nvPr>
        </p:nvSpPr>
        <p:spPr>
          <a:xfrm>
            <a:off x="251520" y="1556792"/>
            <a:ext cx="8229600" cy="4525963"/>
          </a:xfrm>
        </p:spPr>
        <p:txBody>
          <a:bodyPr/>
          <a:lstStyle/>
          <a:p>
            <a:r>
              <a:rPr lang="en-US" sz="2800" dirty="0">
                <a:solidFill>
                  <a:srgbClr val="717073"/>
                </a:solidFill>
              </a:rPr>
              <a:t>Jessica Taylor (Jess) </a:t>
            </a:r>
          </a:p>
          <a:p>
            <a:r>
              <a:rPr lang="en-US" sz="2800" dirty="0">
                <a:solidFill>
                  <a:srgbClr val="717073"/>
                </a:solidFill>
              </a:rPr>
              <a:t>Digital Marketing Officer for the university</a:t>
            </a:r>
          </a:p>
          <a:p>
            <a:r>
              <a:rPr lang="en-US" sz="2800" dirty="0">
                <a:solidFill>
                  <a:srgbClr val="717073"/>
                </a:solidFill>
              </a:rPr>
              <a:t>Part of the </a:t>
            </a:r>
            <a:r>
              <a:rPr lang="en-US" sz="2800" dirty="0" err="1">
                <a:solidFill>
                  <a:srgbClr val="717073"/>
                </a:solidFill>
              </a:rPr>
              <a:t>Webteam</a:t>
            </a:r>
            <a:endParaRPr lang="en-US" sz="2800" dirty="0">
              <a:solidFill>
                <a:srgbClr val="717073"/>
              </a:solidFill>
            </a:endParaRPr>
          </a:p>
          <a:p>
            <a:pPr marL="0" indent="0">
              <a:buNone/>
            </a:pPr>
            <a:endParaRPr lang="en-US" sz="2800" dirty="0"/>
          </a:p>
          <a:p>
            <a:pPr>
              <a:buFont typeface="Wingdings" panose="05000000000000000000" pitchFamily="2" charset="2"/>
              <a:buChar char="q"/>
            </a:pPr>
            <a:r>
              <a:rPr lang="en-US" sz="2400" dirty="0">
                <a:solidFill>
                  <a:srgbClr val="717073"/>
                </a:solidFill>
              </a:rPr>
              <a:t>Call:  01463 2(79236)</a:t>
            </a:r>
          </a:p>
          <a:p>
            <a:pPr>
              <a:buFont typeface="Wingdings" panose="05000000000000000000" pitchFamily="2" charset="2"/>
              <a:buChar char="q"/>
            </a:pPr>
            <a:r>
              <a:rPr lang="en-US" sz="2400" dirty="0">
                <a:solidFill>
                  <a:srgbClr val="717073"/>
                </a:solidFill>
              </a:rPr>
              <a:t>Email: </a:t>
            </a:r>
            <a:r>
              <a:rPr lang="en-US" sz="2400" dirty="0">
                <a:hlinkClick r:id="rId3"/>
              </a:rPr>
              <a:t>Jessica.taylor@uhi.ac.uk</a:t>
            </a:r>
            <a:endParaRPr lang="en-US" sz="2400" dirty="0"/>
          </a:p>
          <a:p>
            <a:pPr marL="0" lvl="1" indent="0">
              <a:buNone/>
            </a:pPr>
            <a:endParaRPr lang="en-US" altLang="en-US" sz="1800" dirty="0">
              <a:solidFill>
                <a:schemeClr val="tx1"/>
              </a:solidFill>
              <a:latin typeface="Arial" panose="020B0604020202020204" pitchFamily="34" charset="0"/>
            </a:endParaRPr>
          </a:p>
          <a:p>
            <a:pPr>
              <a:buFont typeface="Wingdings" panose="05000000000000000000" pitchFamily="2" charset="2"/>
              <a:buChar char="q"/>
            </a:pPr>
            <a:endParaRPr lang="en-US" sz="2400" dirty="0"/>
          </a:p>
          <a:p>
            <a:pPr marL="0" indent="0">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F1C2-E7B2-4337-806B-CDDC8266C40F}"/>
              </a:ext>
            </a:extLst>
          </p:cNvPr>
          <p:cNvSpPr>
            <a:spLocks noGrp="1"/>
          </p:cNvSpPr>
          <p:nvPr>
            <p:ph type="title"/>
          </p:nvPr>
        </p:nvSpPr>
        <p:spPr/>
        <p:txBody>
          <a:bodyPr/>
          <a:lstStyle/>
          <a:p>
            <a:r>
              <a:rPr lang="en-GB" dirty="0"/>
              <a:t>Why text in a banner image doesn’t always work </a:t>
            </a:r>
          </a:p>
        </p:txBody>
      </p:sp>
      <p:pic>
        <p:nvPicPr>
          <p:cNvPr id="8" name="Content Placeholder 7" descr="A screenshot of a social media post&#10;&#10;Description automatically generated">
            <a:extLst>
              <a:ext uri="{FF2B5EF4-FFF2-40B4-BE49-F238E27FC236}">
                <a16:creationId xmlns:a16="http://schemas.microsoft.com/office/drawing/2014/main" id="{0BD3A821-1732-4D69-8F51-3463BFD3662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1497591" y="2528901"/>
            <a:ext cx="6148818" cy="3852427"/>
          </a:xfrm>
        </p:spPr>
      </p:pic>
      <p:sp>
        <p:nvSpPr>
          <p:cNvPr id="4" name="Text Placeholder 3">
            <a:extLst>
              <a:ext uri="{FF2B5EF4-FFF2-40B4-BE49-F238E27FC236}">
                <a16:creationId xmlns:a16="http://schemas.microsoft.com/office/drawing/2014/main" id="{F3030D31-5B87-45D6-8569-25D30A175E2A}"/>
              </a:ext>
            </a:extLst>
          </p:cNvPr>
          <p:cNvSpPr>
            <a:spLocks noGrp="1"/>
          </p:cNvSpPr>
          <p:nvPr>
            <p:ph type="body" idx="4294967295"/>
          </p:nvPr>
        </p:nvSpPr>
        <p:spPr>
          <a:xfrm>
            <a:off x="647564" y="1772816"/>
            <a:ext cx="7848872" cy="612069"/>
          </a:xfrm>
        </p:spPr>
        <p:txBody>
          <a:bodyPr/>
          <a:lstStyle/>
          <a:p>
            <a:pPr marL="0" indent="0" algn="ctr">
              <a:buNone/>
            </a:pPr>
            <a:r>
              <a:rPr lang="en-GB" dirty="0">
                <a:solidFill>
                  <a:srgbClr val="FF6600"/>
                </a:solidFill>
              </a:rPr>
              <a:t>What you see on your desktop or laptop: </a:t>
            </a:r>
          </a:p>
        </p:txBody>
      </p:sp>
    </p:spTree>
    <p:extLst>
      <p:ext uri="{BB962C8B-B14F-4D97-AF65-F5344CB8AC3E}">
        <p14:creationId xmlns:p14="http://schemas.microsoft.com/office/powerpoint/2010/main" val="3890718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F1C2-E7B2-4337-806B-CDDC8266C40F}"/>
              </a:ext>
            </a:extLst>
          </p:cNvPr>
          <p:cNvSpPr>
            <a:spLocks noGrp="1"/>
          </p:cNvSpPr>
          <p:nvPr>
            <p:ph type="title"/>
          </p:nvPr>
        </p:nvSpPr>
        <p:spPr/>
        <p:txBody>
          <a:bodyPr/>
          <a:lstStyle/>
          <a:p>
            <a:r>
              <a:rPr lang="en-GB" dirty="0"/>
              <a:t>Why text in a banner image doesn’t always work </a:t>
            </a:r>
          </a:p>
        </p:txBody>
      </p:sp>
      <p:sp>
        <p:nvSpPr>
          <p:cNvPr id="4" name="Text Placeholder 3">
            <a:extLst>
              <a:ext uri="{FF2B5EF4-FFF2-40B4-BE49-F238E27FC236}">
                <a16:creationId xmlns:a16="http://schemas.microsoft.com/office/drawing/2014/main" id="{F3030D31-5B87-45D6-8569-25D30A175E2A}"/>
              </a:ext>
            </a:extLst>
          </p:cNvPr>
          <p:cNvSpPr>
            <a:spLocks noGrp="1"/>
          </p:cNvSpPr>
          <p:nvPr>
            <p:ph type="body" idx="4294967295"/>
          </p:nvPr>
        </p:nvSpPr>
        <p:spPr>
          <a:xfrm>
            <a:off x="647564" y="1628800"/>
            <a:ext cx="7848872" cy="612069"/>
          </a:xfrm>
        </p:spPr>
        <p:txBody>
          <a:bodyPr/>
          <a:lstStyle/>
          <a:p>
            <a:pPr marL="0" indent="0" algn="ctr">
              <a:buNone/>
            </a:pPr>
            <a:r>
              <a:rPr lang="en-GB" dirty="0">
                <a:solidFill>
                  <a:srgbClr val="FF6600"/>
                </a:solidFill>
              </a:rPr>
              <a:t>What you see on your mobile device: </a:t>
            </a:r>
          </a:p>
        </p:txBody>
      </p:sp>
      <p:sp>
        <p:nvSpPr>
          <p:cNvPr id="3" name="Content Placeholder 2">
            <a:extLst>
              <a:ext uri="{FF2B5EF4-FFF2-40B4-BE49-F238E27FC236}">
                <a16:creationId xmlns:a16="http://schemas.microsoft.com/office/drawing/2014/main" id="{FBD5FB55-9025-4547-AFD5-7576927B7F73}"/>
              </a:ext>
            </a:extLst>
          </p:cNvPr>
          <p:cNvSpPr>
            <a:spLocks noGrp="1"/>
          </p:cNvSpPr>
          <p:nvPr>
            <p:ph idx="1"/>
          </p:nvPr>
        </p:nvSpPr>
        <p:spPr>
          <a:xfrm>
            <a:off x="1979712" y="3717032"/>
            <a:ext cx="6707088" cy="2409131"/>
          </a:xfrm>
        </p:spPr>
        <p:txBody>
          <a:bodyPr/>
          <a:lstStyle/>
          <a:p>
            <a:endParaRPr lang="en-GB" dirty="0"/>
          </a:p>
          <a:p>
            <a:endParaRPr lang="en-GB" dirty="0"/>
          </a:p>
        </p:txBody>
      </p:sp>
      <p:pic>
        <p:nvPicPr>
          <p:cNvPr id="6" name="Picture 5" descr="A screenshot of a cell phone&#10;&#10;Description automatically generated">
            <a:extLst>
              <a:ext uri="{FF2B5EF4-FFF2-40B4-BE49-F238E27FC236}">
                <a16:creationId xmlns:a16="http://schemas.microsoft.com/office/drawing/2014/main" id="{4A945022-464C-40CB-B0BD-B9FE178BB5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31840" y="2348881"/>
            <a:ext cx="2562225" cy="3888432"/>
          </a:xfrm>
          <a:prstGeom prst="rect">
            <a:avLst/>
          </a:prstGeom>
        </p:spPr>
      </p:pic>
    </p:spTree>
    <p:extLst>
      <p:ext uri="{BB962C8B-B14F-4D97-AF65-F5344CB8AC3E}">
        <p14:creationId xmlns:p14="http://schemas.microsoft.com/office/powerpoint/2010/main" val="3296864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F1C2-E7B2-4337-806B-CDDC8266C40F}"/>
              </a:ext>
            </a:extLst>
          </p:cNvPr>
          <p:cNvSpPr>
            <a:spLocks noGrp="1"/>
          </p:cNvSpPr>
          <p:nvPr>
            <p:ph type="title"/>
          </p:nvPr>
        </p:nvSpPr>
        <p:spPr/>
        <p:txBody>
          <a:bodyPr/>
          <a:lstStyle/>
          <a:p>
            <a:r>
              <a:rPr lang="en-GB" dirty="0"/>
              <a:t>When text does work in a banner </a:t>
            </a:r>
          </a:p>
        </p:txBody>
      </p:sp>
      <p:sp>
        <p:nvSpPr>
          <p:cNvPr id="5" name="Text Placeholder 4">
            <a:extLst>
              <a:ext uri="{FF2B5EF4-FFF2-40B4-BE49-F238E27FC236}">
                <a16:creationId xmlns:a16="http://schemas.microsoft.com/office/drawing/2014/main" id="{6F898404-3704-4ABB-809F-C5A750A59EE6}"/>
              </a:ext>
            </a:extLst>
          </p:cNvPr>
          <p:cNvSpPr>
            <a:spLocks noGrp="1"/>
          </p:cNvSpPr>
          <p:nvPr>
            <p:ph type="body" idx="1"/>
          </p:nvPr>
        </p:nvSpPr>
        <p:spPr/>
        <p:txBody>
          <a:bodyPr/>
          <a:lstStyle/>
          <a:p>
            <a:pPr algn="ctr"/>
            <a:r>
              <a:rPr lang="en-GB" dirty="0">
                <a:solidFill>
                  <a:srgbClr val="FF6600"/>
                </a:solidFill>
              </a:rPr>
              <a:t>Desktop </a:t>
            </a:r>
          </a:p>
        </p:txBody>
      </p:sp>
      <p:sp>
        <p:nvSpPr>
          <p:cNvPr id="3" name="Content Placeholder 2">
            <a:extLst>
              <a:ext uri="{FF2B5EF4-FFF2-40B4-BE49-F238E27FC236}">
                <a16:creationId xmlns:a16="http://schemas.microsoft.com/office/drawing/2014/main" id="{FBD5FB55-9025-4547-AFD5-7576927B7F73}"/>
              </a:ext>
            </a:extLst>
          </p:cNvPr>
          <p:cNvSpPr>
            <a:spLocks noGrp="1"/>
          </p:cNvSpPr>
          <p:nvPr>
            <p:ph sz="half" idx="2"/>
          </p:nvPr>
        </p:nvSpPr>
        <p:spPr/>
        <p:txBody>
          <a:bodyPr/>
          <a:lstStyle/>
          <a:p>
            <a:endParaRPr lang="en-GB" dirty="0"/>
          </a:p>
          <a:p>
            <a:endParaRPr lang="en-GB" dirty="0"/>
          </a:p>
        </p:txBody>
      </p:sp>
      <p:sp>
        <p:nvSpPr>
          <p:cNvPr id="7" name="Text Placeholder 6">
            <a:extLst>
              <a:ext uri="{FF2B5EF4-FFF2-40B4-BE49-F238E27FC236}">
                <a16:creationId xmlns:a16="http://schemas.microsoft.com/office/drawing/2014/main" id="{EBA36001-96A3-43E8-902F-AB2A3FE35C7E}"/>
              </a:ext>
            </a:extLst>
          </p:cNvPr>
          <p:cNvSpPr>
            <a:spLocks noGrp="1"/>
          </p:cNvSpPr>
          <p:nvPr>
            <p:ph type="body" sz="quarter" idx="3"/>
          </p:nvPr>
        </p:nvSpPr>
        <p:spPr/>
        <p:txBody>
          <a:bodyPr/>
          <a:lstStyle/>
          <a:p>
            <a:pPr algn="ctr"/>
            <a:r>
              <a:rPr lang="en-GB" dirty="0">
                <a:solidFill>
                  <a:srgbClr val="FF6600"/>
                </a:solidFill>
              </a:rPr>
              <a:t>Mobile view</a:t>
            </a:r>
          </a:p>
        </p:txBody>
      </p:sp>
      <p:pic>
        <p:nvPicPr>
          <p:cNvPr id="9" name="Content Placeholder 8" descr="A screenshot of a social media post&#10;&#10;Description automatically generated">
            <a:extLst>
              <a:ext uri="{FF2B5EF4-FFF2-40B4-BE49-F238E27FC236}">
                <a16:creationId xmlns:a16="http://schemas.microsoft.com/office/drawing/2014/main" id="{BFB529A1-B531-446D-91F6-B1DA5230CCA9}"/>
              </a:ext>
            </a:extLst>
          </p:cNvPr>
          <p:cNvPicPr>
            <a:picLocks noGrp="1" noChangeAspect="1"/>
          </p:cNvPicPr>
          <p:nvPr>
            <p:ph sz="quarter" idx="4"/>
          </p:nvPr>
        </p:nvPicPr>
        <p:blipFill>
          <a:blip r:embed="rId3"/>
          <a:stretch>
            <a:fillRect/>
          </a:stretch>
        </p:blipFill>
        <p:spPr>
          <a:xfrm>
            <a:off x="554881" y="2292350"/>
            <a:ext cx="4041775" cy="2922147"/>
          </a:xfrm>
        </p:spPr>
      </p:pic>
      <p:pic>
        <p:nvPicPr>
          <p:cNvPr id="11" name="Picture 10" descr="A screenshot of a cell phone&#10;&#10;Description automatically generated">
            <a:extLst>
              <a:ext uri="{FF2B5EF4-FFF2-40B4-BE49-F238E27FC236}">
                <a16:creationId xmlns:a16="http://schemas.microsoft.com/office/drawing/2014/main" id="{ADA886BF-E126-43B0-96A6-C562A865E90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
          <a:stretch/>
        </p:blipFill>
        <p:spPr>
          <a:xfrm>
            <a:off x="5364088" y="2296790"/>
            <a:ext cx="3137724" cy="3890879"/>
          </a:xfrm>
          <a:prstGeom prst="rect">
            <a:avLst/>
          </a:prstGeom>
        </p:spPr>
      </p:pic>
    </p:spTree>
    <p:extLst>
      <p:ext uri="{BB962C8B-B14F-4D97-AF65-F5344CB8AC3E}">
        <p14:creationId xmlns:p14="http://schemas.microsoft.com/office/powerpoint/2010/main" val="338452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Include photos and videos where you can </a:t>
            </a:r>
            <a:endParaRPr lang="en-GB" dirty="0"/>
          </a:p>
        </p:txBody>
      </p:sp>
      <p:pic>
        <p:nvPicPr>
          <p:cNvPr id="8" name="Content Placeholder 7" descr="People around each other&#10;&#10;Description automatically generated">
            <a:extLst>
              <a:ext uri="{FF2B5EF4-FFF2-40B4-BE49-F238E27FC236}">
                <a16:creationId xmlns:a16="http://schemas.microsoft.com/office/drawing/2014/main" id="{44BC0614-2B46-4DDF-ABA9-FA389B3A1583}"/>
              </a:ext>
            </a:extLst>
          </p:cNvPr>
          <p:cNvPicPr>
            <a:picLocks noGrp="1" noChangeAspect="1"/>
          </p:cNvPicPr>
          <p:nvPr>
            <p:ph sz="half" idx="1"/>
          </p:nvPr>
        </p:nvPicPr>
        <p:blipFill>
          <a:blip r:embed="rId5"/>
          <a:stretch>
            <a:fillRect/>
          </a:stretch>
        </p:blipFill>
        <p:spPr>
          <a:xfrm>
            <a:off x="292785" y="1966893"/>
            <a:ext cx="4279215" cy="2731024"/>
          </a:xfrm>
        </p:spPr>
      </p:pic>
      <p:pic>
        <p:nvPicPr>
          <p:cNvPr id="11" name="Instagram_thinkuhi_72586580_524730148338871_5252039666193435921_n">
            <a:hlinkClick r:id="" action="ppaction://media"/>
            <a:extLst>
              <a:ext uri="{FF2B5EF4-FFF2-40B4-BE49-F238E27FC236}">
                <a16:creationId xmlns:a16="http://schemas.microsoft.com/office/drawing/2014/main" id="{D432C72A-73BE-4955-B180-CBE3DEE401A4}"/>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076056" y="1966893"/>
            <a:ext cx="2308672" cy="2308672"/>
          </a:xfrm>
        </p:spPr>
      </p:pic>
      <p:pic>
        <p:nvPicPr>
          <p:cNvPr id="13" name="Picture 12">
            <a:extLst>
              <a:ext uri="{FF2B5EF4-FFF2-40B4-BE49-F238E27FC236}">
                <a16:creationId xmlns:a16="http://schemas.microsoft.com/office/drawing/2014/main" id="{70F1FDDC-CD23-4876-B81F-FFE62C1CD4BE}"/>
              </a:ext>
            </a:extLst>
          </p:cNvPr>
          <p:cNvPicPr>
            <a:picLocks noChangeAspect="1"/>
          </p:cNvPicPr>
          <p:nvPr/>
        </p:nvPicPr>
        <p:blipFill>
          <a:blip r:embed="rId7"/>
          <a:stretch>
            <a:fillRect/>
          </a:stretch>
        </p:blipFill>
        <p:spPr>
          <a:xfrm>
            <a:off x="7384728" y="1966893"/>
            <a:ext cx="1600200" cy="2843213"/>
          </a:xfrm>
          <a:prstGeom prst="rect">
            <a:avLst/>
          </a:prstGeom>
        </p:spPr>
      </p:pic>
    </p:spTree>
    <p:extLst>
      <p:ext uri="{BB962C8B-B14F-4D97-AF65-F5344CB8AC3E}">
        <p14:creationId xmlns:p14="http://schemas.microsoft.com/office/powerpoint/2010/main" val="118909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br>
              <a:rPr lang="en-GB" dirty="0"/>
            </a:br>
            <a:r>
              <a:rPr lang="en-GB" sz="3200" dirty="0"/>
              <a:t>But don’t include heavy text in your image </a:t>
            </a:r>
          </a:p>
        </p:txBody>
      </p:sp>
      <p:sp>
        <p:nvSpPr>
          <p:cNvPr id="3" name="Content Placeholder 2">
            <a:extLst>
              <a:ext uri="{FF2B5EF4-FFF2-40B4-BE49-F238E27FC236}">
                <a16:creationId xmlns:a16="http://schemas.microsoft.com/office/drawing/2014/main" id="{F4C229C4-7813-4E81-A35F-B2DA8211FB8C}"/>
              </a:ext>
            </a:extLst>
          </p:cNvPr>
          <p:cNvSpPr>
            <a:spLocks noGrp="1"/>
          </p:cNvSpPr>
          <p:nvPr>
            <p:ph sz="half" idx="1"/>
          </p:nvPr>
        </p:nvSpPr>
        <p:spPr/>
        <p:txBody>
          <a:bodyPr/>
          <a:lstStyle/>
          <a:p>
            <a:pPr marL="0" indent="0" algn="ctr">
              <a:buNone/>
            </a:pPr>
            <a:r>
              <a:rPr lang="en-GB" dirty="0">
                <a:solidFill>
                  <a:srgbClr val="FF6600"/>
                </a:solidFill>
              </a:rPr>
              <a:t>Desktop view</a:t>
            </a:r>
          </a:p>
          <a:p>
            <a:pPr marL="0" indent="0" algn="ctr">
              <a:buNone/>
            </a:pPr>
            <a:endParaRPr lang="en-GB" dirty="0">
              <a:solidFill>
                <a:srgbClr val="FF6600"/>
              </a:solidFill>
            </a:endParaRPr>
          </a:p>
          <a:p>
            <a:pPr marL="0" indent="0" algn="ctr">
              <a:buNone/>
            </a:pPr>
            <a:endParaRPr lang="en-GB" dirty="0">
              <a:solidFill>
                <a:srgbClr val="FF6600"/>
              </a:solidFill>
            </a:endParaRPr>
          </a:p>
        </p:txBody>
      </p:sp>
      <p:sp>
        <p:nvSpPr>
          <p:cNvPr id="5" name="Content Placeholder 4">
            <a:extLst>
              <a:ext uri="{FF2B5EF4-FFF2-40B4-BE49-F238E27FC236}">
                <a16:creationId xmlns:a16="http://schemas.microsoft.com/office/drawing/2014/main" id="{86171ACA-730A-4F7E-BD84-DCD0511E6E49}"/>
              </a:ext>
            </a:extLst>
          </p:cNvPr>
          <p:cNvSpPr>
            <a:spLocks noGrp="1"/>
          </p:cNvSpPr>
          <p:nvPr>
            <p:ph sz="half" idx="2"/>
          </p:nvPr>
        </p:nvSpPr>
        <p:spPr/>
        <p:txBody>
          <a:bodyPr/>
          <a:lstStyle/>
          <a:p>
            <a:pPr marL="0" indent="0" algn="ctr">
              <a:buNone/>
            </a:pPr>
            <a:r>
              <a:rPr lang="en-GB" dirty="0">
                <a:solidFill>
                  <a:srgbClr val="FF6600"/>
                </a:solidFill>
              </a:rPr>
              <a:t>Mobile view</a:t>
            </a:r>
          </a:p>
        </p:txBody>
      </p:sp>
      <p:pic>
        <p:nvPicPr>
          <p:cNvPr id="7" name="Picture 6" descr="A screenshot of a social media post&#10;&#10;Description automatically generated">
            <a:extLst>
              <a:ext uri="{FF2B5EF4-FFF2-40B4-BE49-F238E27FC236}">
                <a16:creationId xmlns:a16="http://schemas.microsoft.com/office/drawing/2014/main" id="{56A68197-7CE8-4905-9ED4-2C6B30EAA78F}"/>
              </a:ext>
            </a:extLst>
          </p:cNvPr>
          <p:cNvPicPr>
            <a:picLocks noChangeAspect="1"/>
          </p:cNvPicPr>
          <p:nvPr/>
        </p:nvPicPr>
        <p:blipFill>
          <a:blip r:embed="rId3"/>
          <a:stretch>
            <a:fillRect/>
          </a:stretch>
        </p:blipFill>
        <p:spPr>
          <a:xfrm>
            <a:off x="848122" y="2137544"/>
            <a:ext cx="3427394" cy="398131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5100BB4-BD68-47A0-9A43-30BF712A5D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24128" y="2137544"/>
            <a:ext cx="2571750" cy="4032448"/>
          </a:xfrm>
          <a:prstGeom prst="rect">
            <a:avLst/>
          </a:prstGeom>
        </p:spPr>
      </p:pic>
    </p:spTree>
    <p:extLst>
      <p:ext uri="{BB962C8B-B14F-4D97-AF65-F5344CB8AC3E}">
        <p14:creationId xmlns:p14="http://schemas.microsoft.com/office/powerpoint/2010/main" val="303823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br>
              <a:rPr lang="en-GB" dirty="0"/>
            </a:br>
            <a:r>
              <a:rPr lang="en-GB" sz="3200" dirty="0"/>
              <a:t>Why you should ALSO avoid text in images </a:t>
            </a:r>
          </a:p>
        </p:txBody>
      </p:sp>
      <p:pic>
        <p:nvPicPr>
          <p:cNvPr id="16" name="Content Placeholder 15" descr="A screenshot of a cell phone&#10;&#10;Description automatically generated">
            <a:extLst>
              <a:ext uri="{FF2B5EF4-FFF2-40B4-BE49-F238E27FC236}">
                <a16:creationId xmlns:a16="http://schemas.microsoft.com/office/drawing/2014/main" id="{B7CD063F-D446-46BF-A9C4-862B87B195B8}"/>
              </a:ext>
            </a:extLst>
          </p:cNvPr>
          <p:cNvPicPr>
            <a:picLocks noGrp="1" noChangeAspect="1"/>
          </p:cNvPicPr>
          <p:nvPr>
            <p:ph idx="1"/>
          </p:nvPr>
        </p:nvPicPr>
        <p:blipFill>
          <a:blip r:embed="rId3"/>
          <a:stretch>
            <a:fillRect/>
          </a:stretch>
        </p:blipFill>
        <p:spPr>
          <a:xfrm>
            <a:off x="1547664" y="1600200"/>
            <a:ext cx="5677125" cy="4842913"/>
          </a:xfrm>
        </p:spPr>
      </p:pic>
      <p:sp>
        <p:nvSpPr>
          <p:cNvPr id="13" name="Rectangle 12">
            <a:extLst>
              <a:ext uri="{FF2B5EF4-FFF2-40B4-BE49-F238E27FC236}">
                <a16:creationId xmlns:a16="http://schemas.microsoft.com/office/drawing/2014/main" id="{2A2FFD96-B5F0-42F8-808D-44139E714A1F}"/>
              </a:ext>
            </a:extLst>
          </p:cNvPr>
          <p:cNvSpPr/>
          <p:nvPr/>
        </p:nvSpPr>
        <p:spPr>
          <a:xfrm>
            <a:off x="2051720" y="6475487"/>
            <a:ext cx="5328592" cy="307777"/>
          </a:xfrm>
          <a:prstGeom prst="rect">
            <a:avLst/>
          </a:prstGeom>
        </p:spPr>
        <p:txBody>
          <a:bodyPr wrap="square">
            <a:spAutoFit/>
          </a:bodyPr>
          <a:lstStyle/>
          <a:p>
            <a:r>
              <a:rPr lang="en-GB" sz="1400" dirty="0">
                <a:latin typeface="+mn-lt"/>
              </a:rPr>
              <a:t>Source: </a:t>
            </a:r>
            <a:r>
              <a:rPr lang="en-GB" sz="1400" dirty="0">
                <a:latin typeface="+mn-lt"/>
                <a:hlinkClick r:id="rId4"/>
              </a:rPr>
              <a:t>https://instapage.com/blog/facebook-20-text-rule</a:t>
            </a:r>
            <a:r>
              <a:rPr lang="en-GB" sz="1400" dirty="0">
                <a:latin typeface="+mn-lt"/>
              </a:rPr>
              <a:t>  </a:t>
            </a:r>
          </a:p>
        </p:txBody>
      </p:sp>
    </p:spTree>
    <p:extLst>
      <p:ext uri="{BB962C8B-B14F-4D97-AF65-F5344CB8AC3E}">
        <p14:creationId xmlns:p14="http://schemas.microsoft.com/office/powerpoint/2010/main" val="3434614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159D-0744-4795-95CC-9E976F2A78AF}"/>
              </a:ext>
            </a:extLst>
          </p:cNvPr>
          <p:cNvSpPr>
            <a:spLocks noGrp="1"/>
          </p:cNvSpPr>
          <p:nvPr>
            <p:ph type="title"/>
          </p:nvPr>
        </p:nvSpPr>
        <p:spPr/>
        <p:txBody>
          <a:bodyPr/>
          <a:lstStyle/>
          <a:p>
            <a:r>
              <a:rPr lang="en-GB" sz="4000" dirty="0"/>
              <a:t>Looking to run Pay-Per-Click (PPC?)</a:t>
            </a:r>
          </a:p>
        </p:txBody>
      </p:sp>
      <p:sp>
        <p:nvSpPr>
          <p:cNvPr id="11" name="Content Placeholder 10">
            <a:extLst>
              <a:ext uri="{FF2B5EF4-FFF2-40B4-BE49-F238E27FC236}">
                <a16:creationId xmlns:a16="http://schemas.microsoft.com/office/drawing/2014/main" id="{0D393E5B-A2EF-47C4-9274-14E578F36453}"/>
              </a:ext>
            </a:extLst>
          </p:cNvPr>
          <p:cNvSpPr>
            <a:spLocks noGrp="1"/>
          </p:cNvSpPr>
          <p:nvPr>
            <p:ph idx="1"/>
          </p:nvPr>
        </p:nvSpPr>
        <p:spPr/>
        <p:txBody>
          <a:bodyPr/>
          <a:lstStyle/>
          <a:p>
            <a:pPr marL="0" indent="0" algn="ctr">
              <a:buNone/>
            </a:pPr>
            <a:r>
              <a:rPr lang="en-GB" sz="5400" i="1" dirty="0">
                <a:solidFill>
                  <a:srgbClr val="FF6600"/>
                </a:solidFill>
              </a:rPr>
              <a:t>“You can achieve more with a $500 paid activity than a page with 80 million fans.” </a:t>
            </a:r>
          </a:p>
          <a:p>
            <a:pPr marL="0" indent="0" algn="ctr">
              <a:buNone/>
            </a:pPr>
            <a:endParaRPr lang="en-GB" sz="1800" dirty="0"/>
          </a:p>
          <a:p>
            <a:pPr marL="0" indent="0" algn="ctr">
              <a:buNone/>
            </a:pPr>
            <a:r>
              <a:rPr lang="en-GB" sz="1800" dirty="0"/>
              <a:t>Wes Finley, Global Social Media Marketing Lead; </a:t>
            </a:r>
          </a:p>
          <a:p>
            <a:pPr marL="0" indent="0" algn="ctr">
              <a:buNone/>
            </a:pPr>
            <a:r>
              <a:rPr lang="en-GB" sz="1800" dirty="0"/>
              <a:t> and former </a:t>
            </a:r>
            <a:r>
              <a:rPr lang="en-IE" sz="1800" dirty="0"/>
              <a:t>Global Operations Director, Coca-Cola Social Connections</a:t>
            </a:r>
            <a:endParaRPr lang="en-GB" sz="1800" dirty="0"/>
          </a:p>
        </p:txBody>
      </p:sp>
    </p:spTree>
    <p:extLst>
      <p:ext uri="{BB962C8B-B14F-4D97-AF65-F5344CB8AC3E}">
        <p14:creationId xmlns:p14="http://schemas.microsoft.com/office/powerpoint/2010/main" val="2211935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Mix up your content </a:t>
            </a:r>
            <a:endParaRPr lang="en-GB" dirty="0"/>
          </a:p>
        </p:txBody>
      </p:sp>
      <p:pic>
        <p:nvPicPr>
          <p:cNvPr id="5" name="Content Placeholder 4"/>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1403648" y="1628800"/>
            <a:ext cx="6192689" cy="4808652"/>
          </a:xfrm>
          <a:prstGeom prst="rect">
            <a:avLst/>
          </a:prstGeom>
        </p:spPr>
      </p:pic>
    </p:spTree>
    <p:extLst>
      <p:ext uri="{BB962C8B-B14F-4D97-AF65-F5344CB8AC3E}">
        <p14:creationId xmlns:p14="http://schemas.microsoft.com/office/powerpoint/2010/main" val="592571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Time your posts </a:t>
            </a:r>
            <a:endParaRPr lang="en-GB" dirty="0"/>
          </a:p>
        </p:txBody>
      </p:sp>
      <p:sp>
        <p:nvSpPr>
          <p:cNvPr id="2" name="Content Placeholder 1"/>
          <p:cNvSpPr>
            <a:spLocks noGrp="1"/>
          </p:cNvSpPr>
          <p:nvPr>
            <p:ph sz="half" idx="1"/>
          </p:nvPr>
        </p:nvSpPr>
        <p:spPr>
          <a:solidFill>
            <a:srgbClr val="FF6600"/>
          </a:solidFill>
        </p:spPr>
        <p:txBody>
          <a:bodyPr/>
          <a:lstStyle/>
          <a:p>
            <a:pPr marL="0" indent="0" algn="ctr">
              <a:buNone/>
            </a:pPr>
            <a:r>
              <a:rPr lang="en-GB" b="1" dirty="0"/>
              <a:t>Best days to </a:t>
            </a:r>
          </a:p>
          <a:p>
            <a:pPr marL="0" indent="0" algn="ctr">
              <a:buNone/>
            </a:pPr>
            <a:r>
              <a:rPr lang="en-GB" b="1" dirty="0"/>
              <a:t>post for Facebook and Instagram:</a:t>
            </a:r>
          </a:p>
          <a:p>
            <a:pPr marL="0" indent="0" algn="ctr">
              <a:buNone/>
            </a:pPr>
            <a:r>
              <a:rPr lang="en-GB" sz="4400" dirty="0">
                <a:solidFill>
                  <a:schemeClr val="bg1"/>
                </a:solidFill>
              </a:rPr>
              <a:t>Thursdays</a:t>
            </a:r>
          </a:p>
          <a:p>
            <a:pPr marL="0" indent="0" algn="ctr">
              <a:buNone/>
            </a:pPr>
            <a:r>
              <a:rPr lang="en-GB" sz="4400" dirty="0">
                <a:solidFill>
                  <a:schemeClr val="bg1"/>
                </a:solidFill>
              </a:rPr>
              <a:t>and </a:t>
            </a:r>
          </a:p>
          <a:p>
            <a:pPr marL="0" indent="0" algn="ctr">
              <a:buNone/>
            </a:pPr>
            <a:r>
              <a:rPr lang="en-GB" sz="4400" dirty="0">
                <a:solidFill>
                  <a:schemeClr val="bg1"/>
                </a:solidFill>
              </a:rPr>
              <a:t>Fridays</a:t>
            </a:r>
          </a:p>
          <a:p>
            <a:pPr lvl="1"/>
            <a:endParaRPr lang="en-GB" dirty="0"/>
          </a:p>
          <a:p>
            <a:pPr marL="457200" lvl="1" indent="0">
              <a:buNone/>
            </a:pPr>
            <a:endParaRPr lang="en-GB" dirty="0"/>
          </a:p>
          <a:p>
            <a:pPr lvl="1"/>
            <a:endParaRPr lang="en-GB" dirty="0"/>
          </a:p>
        </p:txBody>
      </p:sp>
      <p:sp>
        <p:nvSpPr>
          <p:cNvPr id="3" name="Content Placeholder 2"/>
          <p:cNvSpPr>
            <a:spLocks noGrp="1"/>
          </p:cNvSpPr>
          <p:nvPr>
            <p:ph sz="half" idx="2"/>
          </p:nvPr>
        </p:nvSpPr>
        <p:spPr>
          <a:solidFill>
            <a:schemeClr val="accent3">
              <a:lumMod val="85000"/>
            </a:schemeClr>
          </a:solidFill>
        </p:spPr>
        <p:txBody>
          <a:bodyPr/>
          <a:lstStyle/>
          <a:p>
            <a:pPr marL="0" indent="0" algn="ctr">
              <a:buNone/>
            </a:pPr>
            <a:r>
              <a:rPr lang="en-GB" b="1" dirty="0"/>
              <a:t>Best times to </a:t>
            </a:r>
          </a:p>
          <a:p>
            <a:pPr marL="0" indent="0" algn="ctr">
              <a:buNone/>
            </a:pPr>
            <a:r>
              <a:rPr lang="en-GB" b="1" dirty="0"/>
              <a:t>post for UHI:</a:t>
            </a:r>
          </a:p>
          <a:p>
            <a:pPr marL="0" indent="0" algn="ctr">
              <a:buNone/>
            </a:pPr>
            <a:endParaRPr lang="en-GB" b="1" dirty="0"/>
          </a:p>
          <a:p>
            <a:pPr marL="0" indent="0" algn="ctr">
              <a:buNone/>
            </a:pPr>
            <a:r>
              <a:rPr lang="en-GB" sz="4400" dirty="0">
                <a:solidFill>
                  <a:schemeClr val="bg1"/>
                </a:solidFill>
              </a:rPr>
              <a:t>Weekdays at 1pm and </a:t>
            </a:r>
          </a:p>
          <a:p>
            <a:pPr marL="0" indent="0" algn="ctr">
              <a:buNone/>
            </a:pPr>
            <a:r>
              <a:rPr lang="en-GB" sz="4400" dirty="0">
                <a:solidFill>
                  <a:schemeClr val="bg1"/>
                </a:solidFill>
              </a:rPr>
              <a:t>8pm</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00826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Track your success…and failure </a:t>
            </a:r>
            <a:endParaRPr lang="en-GB" dirty="0"/>
          </a:p>
        </p:txBody>
      </p:sp>
      <p:sp>
        <p:nvSpPr>
          <p:cNvPr id="3" name="Content Placeholder 2">
            <a:extLst>
              <a:ext uri="{FF2B5EF4-FFF2-40B4-BE49-F238E27FC236}">
                <a16:creationId xmlns:a16="http://schemas.microsoft.com/office/drawing/2014/main" id="{AB78A188-BE74-40A8-8F25-74C66FD1C863}"/>
              </a:ext>
            </a:extLst>
          </p:cNvPr>
          <p:cNvSpPr>
            <a:spLocks noGrp="1"/>
          </p:cNvSpPr>
          <p:nvPr>
            <p:ph sz="half" idx="1"/>
          </p:nvPr>
        </p:nvSpPr>
        <p:spPr/>
        <p:txBody>
          <a:bodyPr/>
          <a:lstStyle/>
          <a:p>
            <a:pPr marL="0" indent="0" algn="ctr">
              <a:buNone/>
            </a:pPr>
            <a:r>
              <a:rPr lang="en-GB" dirty="0">
                <a:solidFill>
                  <a:srgbClr val="FF6600"/>
                </a:solidFill>
              </a:rPr>
              <a:t>Facebook insights</a:t>
            </a:r>
          </a:p>
          <a:p>
            <a:pPr marL="0" indent="0" algn="ctr">
              <a:buNone/>
            </a:pPr>
            <a:r>
              <a:rPr lang="en-GB" dirty="0">
                <a:solidFill>
                  <a:srgbClr val="FF6600"/>
                </a:solidFill>
              </a:rPr>
              <a:t> </a:t>
            </a:r>
          </a:p>
          <a:p>
            <a:pPr marL="0" indent="0" algn="ctr">
              <a:buNone/>
            </a:pPr>
            <a:endParaRPr lang="en-GB" dirty="0">
              <a:solidFill>
                <a:srgbClr val="FF6600"/>
              </a:solidFill>
            </a:endParaRPr>
          </a:p>
        </p:txBody>
      </p:sp>
      <p:sp>
        <p:nvSpPr>
          <p:cNvPr id="5" name="Content Placeholder 4">
            <a:extLst>
              <a:ext uri="{FF2B5EF4-FFF2-40B4-BE49-F238E27FC236}">
                <a16:creationId xmlns:a16="http://schemas.microsoft.com/office/drawing/2014/main" id="{B432E475-0C90-4CD2-938F-067E28AF14A9}"/>
              </a:ext>
            </a:extLst>
          </p:cNvPr>
          <p:cNvSpPr>
            <a:spLocks noGrp="1"/>
          </p:cNvSpPr>
          <p:nvPr>
            <p:ph sz="half" idx="2"/>
          </p:nvPr>
        </p:nvSpPr>
        <p:spPr/>
        <p:txBody>
          <a:bodyPr/>
          <a:lstStyle/>
          <a:p>
            <a:pPr marL="0" indent="0" algn="ctr">
              <a:buNone/>
            </a:pPr>
            <a:r>
              <a:rPr lang="en-GB" dirty="0">
                <a:solidFill>
                  <a:srgbClr val="FF6600"/>
                </a:solidFill>
              </a:rPr>
              <a:t>Twitter insights </a:t>
            </a:r>
          </a:p>
        </p:txBody>
      </p:sp>
      <p:pic>
        <p:nvPicPr>
          <p:cNvPr id="7" name="Picture 6" descr="A screenshot of a cell phone&#10;&#10;Description automatically generated">
            <a:extLst>
              <a:ext uri="{FF2B5EF4-FFF2-40B4-BE49-F238E27FC236}">
                <a16:creationId xmlns:a16="http://schemas.microsoft.com/office/drawing/2014/main" id="{646F0238-580F-4510-A21C-619C28018FF2}"/>
              </a:ext>
            </a:extLst>
          </p:cNvPr>
          <p:cNvPicPr>
            <a:picLocks noChangeAspect="1"/>
          </p:cNvPicPr>
          <p:nvPr/>
        </p:nvPicPr>
        <p:blipFill>
          <a:blip r:embed="rId3"/>
          <a:stretch>
            <a:fillRect/>
          </a:stretch>
        </p:blipFill>
        <p:spPr>
          <a:xfrm>
            <a:off x="5370289" y="2132856"/>
            <a:ext cx="3415902" cy="368406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F323C34F-1DA8-4F5E-B126-8C2252228992}"/>
              </a:ext>
            </a:extLst>
          </p:cNvPr>
          <p:cNvPicPr>
            <a:picLocks noChangeAspect="1"/>
          </p:cNvPicPr>
          <p:nvPr/>
        </p:nvPicPr>
        <p:blipFill>
          <a:blip r:embed="rId4"/>
          <a:stretch>
            <a:fillRect/>
          </a:stretch>
        </p:blipFill>
        <p:spPr>
          <a:xfrm>
            <a:off x="388639" y="2231283"/>
            <a:ext cx="4371643" cy="2565869"/>
          </a:xfrm>
          <a:prstGeom prst="rect">
            <a:avLst/>
          </a:prstGeom>
        </p:spPr>
      </p:pic>
    </p:spTree>
    <p:extLst>
      <p:ext uri="{BB962C8B-B14F-4D97-AF65-F5344CB8AC3E}">
        <p14:creationId xmlns:p14="http://schemas.microsoft.com/office/powerpoint/2010/main" val="2289234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Develop and manage social media content:</a:t>
            </a:r>
          </a:p>
        </p:txBody>
      </p:sp>
      <p:sp>
        <p:nvSpPr>
          <p:cNvPr id="4099" name="Rectangle 3"/>
          <p:cNvSpPr>
            <a:spLocks noGrp="1" noChangeArrowheads="1"/>
          </p:cNvSpPr>
          <p:nvPr>
            <p:ph type="body" idx="1"/>
          </p:nvPr>
        </p:nvSpPr>
        <p:spPr>
          <a:xfrm>
            <a:off x="251520" y="1556792"/>
            <a:ext cx="8229600" cy="4525963"/>
          </a:xfrm>
        </p:spPr>
        <p:txBody>
          <a:bodyPr/>
          <a:lstStyle/>
          <a:p>
            <a:pPr marL="0" indent="0">
              <a:buNone/>
            </a:pPr>
            <a:endParaRPr lang="en-US" sz="2400" dirty="0"/>
          </a:p>
          <a:p>
            <a:pPr marL="0" indent="0">
              <a:buNone/>
            </a:pPr>
            <a:endParaRPr lang="en-US" sz="2400" dirty="0"/>
          </a:p>
          <a:p>
            <a:pPr marL="57150" indent="0">
              <a:buNone/>
            </a:pPr>
            <a:endParaRPr lang="en-US" sz="2400" dirty="0"/>
          </a:p>
          <a:p>
            <a:pPr marL="57150" indent="0">
              <a:buNone/>
            </a:pPr>
            <a:endParaRPr lang="en-US" sz="2400" dirty="0"/>
          </a:p>
          <a:p>
            <a:pPr marL="57150" indent="0">
              <a:buNone/>
            </a:pPr>
            <a:endParaRPr lang="en-US" sz="2400" dirty="0"/>
          </a:p>
          <a:p>
            <a:pPr marL="57150" indent="0">
              <a:buNone/>
            </a:pPr>
            <a:endParaRPr lang="en-US" sz="2400" dirty="0"/>
          </a:p>
          <a:p>
            <a:pPr marL="57150" indent="0">
              <a:buNone/>
            </a:pPr>
            <a:endParaRPr lang="en-US" sz="2400" dirty="0"/>
          </a:p>
          <a:p>
            <a:pPr marL="57150" indent="0" algn="ctr">
              <a:buNone/>
            </a:pPr>
            <a:endParaRPr lang="en-US" sz="1800" b="1" dirty="0"/>
          </a:p>
          <a:p>
            <a:pPr marL="0" indent="0">
              <a:buNone/>
            </a:pPr>
            <a:endParaRPr lang="en-US"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5205" y="1870149"/>
            <a:ext cx="2689494" cy="1372191"/>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68396" y="1988840"/>
            <a:ext cx="2448272" cy="921017"/>
          </a:xfrm>
          <a:prstGeom prst="rect">
            <a:avLst/>
          </a:prstGeom>
        </p:spPr>
      </p:pic>
      <p:pic>
        <p:nvPicPr>
          <p:cNvPr id="4" name="Picture 3"/>
          <p:cNvPicPr>
            <a:picLocks noChangeAspect="1"/>
          </p:cNvPicPr>
          <p:nvPr/>
        </p:nvPicPr>
        <p:blipFill>
          <a:blip r:embed="rId5"/>
          <a:stretch>
            <a:fillRect/>
          </a:stretch>
        </p:blipFill>
        <p:spPr>
          <a:xfrm>
            <a:off x="3419116" y="5758698"/>
            <a:ext cx="2088232" cy="629541"/>
          </a:xfrm>
          <a:prstGeom prst="rect">
            <a:avLst/>
          </a:prstGeom>
        </p:spPr>
      </p:pic>
      <p:pic>
        <p:nvPicPr>
          <p:cNvPr id="5" name="Picture 4"/>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062724" y="4152499"/>
            <a:ext cx="2556616" cy="1402015"/>
          </a:xfrm>
          <a:prstGeom prst="rect">
            <a:avLst/>
          </a:prstGeom>
        </p:spPr>
      </p:pic>
      <p:pic>
        <p:nvPicPr>
          <p:cNvPr id="6" name="Picture 5"/>
          <p:cNvPicPr>
            <a:picLocks noChangeAspect="1"/>
          </p:cNvPicPr>
          <p:nvPr/>
        </p:nvPicPr>
        <p:blipFill>
          <a:blip r:embed="rId7"/>
          <a:stretch>
            <a:fillRect/>
          </a:stretch>
        </p:blipFill>
        <p:spPr>
          <a:xfrm>
            <a:off x="354187" y="4627981"/>
            <a:ext cx="2880320" cy="69481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34507" y="2729058"/>
            <a:ext cx="2457450" cy="1857375"/>
          </a:xfrm>
          <a:prstGeom prst="rect">
            <a:avLst/>
          </a:prstGeom>
        </p:spPr>
      </p:pic>
    </p:spTree>
    <p:extLst>
      <p:ext uri="{BB962C8B-B14F-4D97-AF65-F5344CB8AC3E}">
        <p14:creationId xmlns:p14="http://schemas.microsoft.com/office/powerpoint/2010/main" val="1811294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solidFill>
                  <a:srgbClr val="572163"/>
                </a:solidFill>
              </a:rPr>
              <a:t>Thank you</a:t>
            </a:r>
            <a:endParaRPr lang="en-GB" dirty="0">
              <a:solidFill>
                <a:srgbClr val="572163"/>
              </a:solidFill>
            </a:endParaRPr>
          </a:p>
        </p:txBody>
      </p:sp>
      <p:sp>
        <p:nvSpPr>
          <p:cNvPr id="4" name="Subtitle 3"/>
          <p:cNvSpPr>
            <a:spLocks noGrp="1"/>
          </p:cNvSpPr>
          <p:nvPr>
            <p:ph type="subTitle" idx="1"/>
          </p:nvPr>
        </p:nvSpPr>
        <p:spPr>
          <a:xfrm>
            <a:off x="1371600" y="3600450"/>
            <a:ext cx="6400800" cy="1752600"/>
          </a:xfrm>
        </p:spPr>
        <p:txBody>
          <a:bodyPr/>
          <a:lstStyle/>
          <a:p>
            <a:r>
              <a:rPr lang="en-IE" dirty="0">
                <a:solidFill>
                  <a:srgbClr val="717073"/>
                </a:solidFill>
              </a:rPr>
              <a:t>Q&amp;A</a:t>
            </a:r>
            <a:endParaRPr lang="en-GB" dirty="0">
              <a:solidFill>
                <a:srgbClr val="717073"/>
              </a:solidFill>
            </a:endParaRPr>
          </a:p>
        </p:txBody>
      </p:sp>
    </p:spTree>
    <p:extLst>
      <p:ext uri="{BB962C8B-B14F-4D97-AF65-F5344CB8AC3E}">
        <p14:creationId xmlns:p14="http://schemas.microsoft.com/office/powerpoint/2010/main" val="1702751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Sources of information:</a:t>
            </a:r>
            <a:endParaRPr lang="en-GB" dirty="0"/>
          </a:p>
        </p:txBody>
      </p:sp>
      <p:sp>
        <p:nvSpPr>
          <p:cNvPr id="4" name="Subtitle 3"/>
          <p:cNvSpPr>
            <a:spLocks noGrp="1"/>
          </p:cNvSpPr>
          <p:nvPr>
            <p:ph idx="1"/>
          </p:nvPr>
        </p:nvSpPr>
        <p:spPr/>
        <p:txBody>
          <a:bodyPr/>
          <a:lstStyle/>
          <a:p>
            <a:r>
              <a:rPr lang="en-GB" sz="1800" dirty="0">
                <a:hlinkClick r:id="rId3"/>
              </a:rPr>
              <a:t>https://blog.hootsuite.com/social-media-in-higher-education</a:t>
            </a:r>
            <a:r>
              <a:rPr lang="en-GB" sz="1800" dirty="0"/>
              <a:t> </a:t>
            </a:r>
          </a:p>
          <a:p>
            <a:r>
              <a:rPr lang="en-GB" sz="1800" dirty="0">
                <a:hlinkClick r:id="rId4"/>
              </a:rPr>
              <a:t>https://hootsuite.com/webinars/3-trends-unveiled-in-the-hootsuite-social-campus-report</a:t>
            </a:r>
            <a:r>
              <a:rPr lang="en-GB" sz="1800" dirty="0"/>
              <a:t> </a:t>
            </a:r>
          </a:p>
          <a:p>
            <a:r>
              <a:rPr lang="en-GB" sz="1800" dirty="0">
                <a:hlinkClick r:id="rId5"/>
              </a:rPr>
              <a:t>https://tsrmatters.com/blog/why-brands-essential-for-universities</a:t>
            </a:r>
            <a:r>
              <a:rPr lang="en-GB" sz="1800" dirty="0"/>
              <a:t> </a:t>
            </a:r>
          </a:p>
          <a:p>
            <a:r>
              <a:rPr lang="en-GB" sz="1800" dirty="0">
                <a:hlinkClick r:id="rId6"/>
              </a:rPr>
              <a:t>https://www.forbes.com/sites/forbescommunicationscouncil</a:t>
            </a:r>
            <a:r>
              <a:rPr lang="en-GB" sz="1800" dirty="0"/>
              <a:t>  </a:t>
            </a:r>
          </a:p>
          <a:p>
            <a:r>
              <a:rPr lang="en-GB" sz="1800" dirty="0">
                <a:hlinkClick r:id="rId7"/>
              </a:rPr>
              <a:t>https://mediasmart.uk.com/social-media/why-do-teens-love-instagram</a:t>
            </a:r>
            <a:r>
              <a:rPr lang="en-GB" sz="1800" dirty="0"/>
              <a:t> </a:t>
            </a:r>
          </a:p>
          <a:p>
            <a:r>
              <a:rPr lang="en-GB" sz="1800" dirty="0">
                <a:hlinkClick r:id="rId8"/>
              </a:rPr>
              <a:t>https://blog.hootsuite.com/ideal-social-media-post-length</a:t>
            </a:r>
            <a:r>
              <a:rPr lang="en-GB" sz="1800" dirty="0"/>
              <a:t> </a:t>
            </a:r>
          </a:p>
          <a:p>
            <a:r>
              <a:rPr lang="en-GB" sz="1800" dirty="0">
                <a:hlinkClick r:id="rId9"/>
              </a:rPr>
              <a:t>https://instapage.com/blog/facebook-20-text-rule</a:t>
            </a:r>
            <a:r>
              <a:rPr lang="en-GB" sz="1800" dirty="0"/>
              <a:t>  </a:t>
            </a:r>
          </a:p>
          <a:p>
            <a:r>
              <a:rPr lang="en-GB" sz="1800" dirty="0">
                <a:hlinkClick r:id="rId10"/>
              </a:rPr>
              <a:t>https://www.facebook.com/ads/tools/text_overlay</a:t>
            </a:r>
            <a:r>
              <a:rPr lang="en-GB" sz="1800" dirty="0"/>
              <a:t> </a:t>
            </a:r>
          </a:p>
          <a:p>
            <a:r>
              <a:rPr lang="en-GB" sz="1800" dirty="0">
                <a:hlinkClick r:id="rId11"/>
              </a:rPr>
              <a:t>https://sproutsocial.com/insights/best-times-to-post-on-social-media/</a:t>
            </a:r>
            <a:r>
              <a:rPr lang="en-GB" sz="1800" dirty="0"/>
              <a:t> </a:t>
            </a:r>
          </a:p>
          <a:p>
            <a:r>
              <a:rPr lang="en-GB" sz="1800" dirty="0">
                <a:hlinkClick r:id="rId12"/>
              </a:rPr>
              <a:t>http://blog.hubspot.com/marketing/how-to-create-facebook-business-page-ht</a:t>
            </a:r>
            <a:endParaRPr lang="en-GB" sz="1800" dirty="0"/>
          </a:p>
          <a:p>
            <a:r>
              <a:rPr lang="en-IE" sz="1800" u="sng" dirty="0">
                <a:hlinkClick r:id="rId13"/>
              </a:rPr>
              <a:t>https://natives.group/en_gb</a:t>
            </a:r>
            <a:r>
              <a:rPr lang="en-IE" sz="1800" dirty="0"/>
              <a:t> </a:t>
            </a:r>
          </a:p>
          <a:p>
            <a:r>
              <a:rPr lang="en-IE" sz="1800" u="sng" dirty="0">
                <a:hlinkClick r:id="rId14"/>
              </a:rPr>
              <a:t>www.terminalfour.com/blog</a:t>
            </a:r>
            <a:r>
              <a:rPr lang="en-IE" sz="1800" dirty="0"/>
              <a:t> </a:t>
            </a:r>
          </a:p>
          <a:p>
            <a:endParaRPr lang="en-IE" sz="1800" dirty="0"/>
          </a:p>
          <a:p>
            <a:endParaRPr lang="en-IE" sz="1800" dirty="0"/>
          </a:p>
          <a:p>
            <a:endParaRPr lang="en-GB" sz="2000" dirty="0">
              <a:hlinkClick r:id="rId15"/>
            </a:endParaRPr>
          </a:p>
          <a:p>
            <a:endParaRPr lang="en-GB" sz="2000" dirty="0">
              <a:hlinkClick r:id="rId15"/>
            </a:endParaRPr>
          </a:p>
          <a:p>
            <a:endParaRPr lang="en-GB" sz="2000" dirty="0"/>
          </a:p>
        </p:txBody>
      </p:sp>
    </p:spTree>
    <p:extLst>
      <p:ext uri="{BB962C8B-B14F-4D97-AF65-F5344CB8AC3E}">
        <p14:creationId xmlns:p14="http://schemas.microsoft.com/office/powerpoint/2010/main" val="2277172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Handy sources:</a:t>
            </a:r>
            <a:endParaRPr lang="en-GB" dirty="0"/>
          </a:p>
        </p:txBody>
      </p:sp>
      <p:sp>
        <p:nvSpPr>
          <p:cNvPr id="4" name="Subtitle 3"/>
          <p:cNvSpPr>
            <a:spLocks noGrp="1"/>
          </p:cNvSpPr>
          <p:nvPr>
            <p:ph idx="1"/>
          </p:nvPr>
        </p:nvSpPr>
        <p:spPr>
          <a:xfrm>
            <a:off x="457200" y="1600200"/>
            <a:ext cx="8229600" cy="5257800"/>
          </a:xfrm>
        </p:spPr>
        <p:txBody>
          <a:bodyPr/>
          <a:lstStyle/>
          <a:p>
            <a:r>
              <a:rPr lang="en-GB" sz="1600" u="sng" dirty="0">
                <a:hlinkClick r:id="rId3"/>
              </a:rPr>
              <a:t>https://www.t4help.uhi.ac.uk/guidance-support/social-media/</a:t>
            </a:r>
            <a:r>
              <a:rPr lang="en-GB" sz="1600" dirty="0"/>
              <a:t> </a:t>
            </a:r>
            <a:endParaRPr lang="en-IE" sz="1600" dirty="0"/>
          </a:p>
          <a:p>
            <a:r>
              <a:rPr lang="en-GB" sz="1600" u="sng" dirty="0">
                <a:hlinkClick r:id="rId4"/>
              </a:rPr>
              <a:t>https://www.t4help.uhi.ac.uk/media-library/preparing-photos-and-other-images/</a:t>
            </a:r>
            <a:r>
              <a:rPr lang="en-GB" sz="1600" dirty="0"/>
              <a:t> </a:t>
            </a:r>
            <a:endParaRPr lang="en-IE" sz="1600" dirty="0"/>
          </a:p>
          <a:p>
            <a:r>
              <a:rPr lang="en-GB" sz="1600" u="sng" dirty="0">
                <a:hlinkClick r:id="rId5"/>
              </a:rPr>
              <a:t>https://www.t4help.uhi.ac.uk/media-library/preparing-photos-and-other-images/cropping-and-resizing/</a:t>
            </a:r>
            <a:r>
              <a:rPr lang="en-GB" sz="1600" dirty="0"/>
              <a:t> </a:t>
            </a:r>
            <a:endParaRPr lang="en-IE" sz="1600" dirty="0"/>
          </a:p>
          <a:p>
            <a:r>
              <a:rPr lang="en-GB" sz="1600" u="sng" dirty="0">
                <a:hlinkClick r:id="rId6"/>
              </a:rPr>
              <a:t>https://www.t4help.uhi.ac.uk/media-library/preparing-photos-and-other-images/choosing-appropriate-images/</a:t>
            </a:r>
            <a:r>
              <a:rPr lang="en-GB" sz="1600" dirty="0"/>
              <a:t> </a:t>
            </a:r>
          </a:p>
          <a:p>
            <a:r>
              <a:rPr lang="en-GB" sz="1600" dirty="0"/>
              <a:t>Royalty free stock images available to buy (also includes vectors which are text graphics):</a:t>
            </a:r>
            <a:endParaRPr lang="en-IE" sz="1600" dirty="0"/>
          </a:p>
          <a:p>
            <a:pPr lvl="1"/>
            <a:r>
              <a:rPr lang="en-GB" sz="1600" u="sng" dirty="0">
                <a:hlinkClick r:id="rId7"/>
              </a:rPr>
              <a:t>https://www.istockphoto.com/gb</a:t>
            </a:r>
            <a:endParaRPr lang="en-IE" sz="1600" dirty="0"/>
          </a:p>
          <a:p>
            <a:pPr lvl="1"/>
            <a:r>
              <a:rPr lang="en-GB" sz="1600" u="sng" dirty="0">
                <a:hlinkClick r:id="rId8"/>
              </a:rPr>
              <a:t>https://www.shutterstock.com/home</a:t>
            </a:r>
            <a:endParaRPr lang="en-IE" sz="1600" dirty="0"/>
          </a:p>
          <a:p>
            <a:r>
              <a:rPr lang="en-GB" sz="1600" dirty="0"/>
              <a:t>Royalty free stock images available for free:</a:t>
            </a:r>
            <a:endParaRPr lang="en-IE" sz="1600" dirty="0"/>
          </a:p>
          <a:p>
            <a:pPr lvl="1"/>
            <a:r>
              <a:rPr lang="en-GB" sz="1600" u="sng" dirty="0">
                <a:hlinkClick r:id="rId9"/>
              </a:rPr>
              <a:t>https://www.canva.com/photos/free/</a:t>
            </a:r>
            <a:endParaRPr lang="en-IE" sz="1600" dirty="0"/>
          </a:p>
          <a:p>
            <a:pPr lvl="1"/>
            <a:r>
              <a:rPr lang="en-GB" sz="1600" u="sng" dirty="0">
                <a:hlinkClick r:id="rId10"/>
              </a:rPr>
              <a:t>https://www.pexels.com/</a:t>
            </a:r>
            <a:r>
              <a:rPr lang="en-GB" sz="1600" dirty="0"/>
              <a:t> </a:t>
            </a:r>
            <a:endParaRPr lang="en-IE" sz="1600" dirty="0"/>
          </a:p>
          <a:p>
            <a:pPr lvl="1"/>
            <a:r>
              <a:rPr lang="en-GB" sz="1600" u="sng" dirty="0">
                <a:hlinkClick r:id="rId11"/>
              </a:rPr>
              <a:t>https://pixabay.com/</a:t>
            </a:r>
            <a:r>
              <a:rPr lang="en-GB" sz="1600" dirty="0"/>
              <a:t> </a:t>
            </a:r>
            <a:endParaRPr lang="en-IE" sz="1600" dirty="0"/>
          </a:p>
          <a:p>
            <a:pPr lvl="1"/>
            <a:r>
              <a:rPr lang="en-IE" sz="1600" u="sng" dirty="0">
                <a:hlinkClick r:id="rId12"/>
              </a:rPr>
              <a:t>https://unsplash.com/</a:t>
            </a:r>
            <a:endParaRPr lang="en-IE" sz="1600" dirty="0"/>
          </a:p>
          <a:p>
            <a:r>
              <a:rPr lang="en-GB" sz="1600" dirty="0"/>
              <a:t>Short URL builder:</a:t>
            </a:r>
            <a:endParaRPr lang="en-IE" sz="1600" dirty="0"/>
          </a:p>
          <a:p>
            <a:pPr lvl="1"/>
            <a:r>
              <a:rPr lang="en-GB" sz="1600" u="sng" dirty="0">
                <a:hlinkClick r:id="rId13"/>
              </a:rPr>
              <a:t>https://bitly.com/</a:t>
            </a:r>
            <a:endParaRPr lang="en-IE" sz="1600" dirty="0"/>
          </a:p>
          <a:p>
            <a:r>
              <a:rPr lang="en-GB" sz="1600" dirty="0"/>
              <a:t>Free software to create text graphics, photo collages and posts for social media:</a:t>
            </a:r>
            <a:endParaRPr lang="en-IE" sz="1600" dirty="0"/>
          </a:p>
          <a:p>
            <a:pPr lvl="1"/>
            <a:r>
              <a:rPr lang="en-GB" sz="1600" u="sng" dirty="0">
                <a:hlinkClick r:id="rId14"/>
              </a:rPr>
              <a:t>www.canva.com</a:t>
            </a:r>
            <a:endParaRPr lang="en-IE" sz="1600" dirty="0"/>
          </a:p>
          <a:p>
            <a:endParaRPr lang="en-GB" sz="1600" dirty="0"/>
          </a:p>
          <a:p>
            <a:endParaRPr lang="en-GB" sz="1600" dirty="0"/>
          </a:p>
        </p:txBody>
      </p:sp>
    </p:spTree>
    <p:extLst>
      <p:ext uri="{BB962C8B-B14F-4D97-AF65-F5344CB8AC3E}">
        <p14:creationId xmlns:p14="http://schemas.microsoft.com/office/powerpoint/2010/main" val="2072188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Firstly…</a:t>
            </a:r>
          </a:p>
        </p:txBody>
      </p:sp>
      <p:sp>
        <p:nvSpPr>
          <p:cNvPr id="4099" name="Rectangle 3"/>
          <p:cNvSpPr>
            <a:spLocks noGrp="1" noChangeArrowheads="1"/>
          </p:cNvSpPr>
          <p:nvPr>
            <p:ph type="body" idx="1"/>
          </p:nvPr>
        </p:nvSpPr>
        <p:spPr>
          <a:xfrm>
            <a:off x="251520" y="1556792"/>
            <a:ext cx="8229600" cy="4525963"/>
          </a:xfrm>
        </p:spPr>
        <p:txBody>
          <a:bodyPr/>
          <a:lstStyle/>
          <a:p>
            <a:pPr marL="0" lvl="1" indent="0">
              <a:buNone/>
            </a:pPr>
            <a:r>
              <a:rPr lang="en-GB" dirty="0"/>
              <a:t>Social platforms:</a:t>
            </a:r>
          </a:p>
          <a:p>
            <a:pPr marL="285750" lvl="1">
              <a:buFont typeface="Arial" panose="020B0604020202020204" pitchFamily="34" charset="0"/>
              <a:buChar char="•"/>
            </a:pPr>
            <a:r>
              <a:rPr lang="en-GB" dirty="0"/>
              <a:t>Help us connect with prospective students, students, staff and alumni</a:t>
            </a:r>
          </a:p>
          <a:p>
            <a:pPr marL="285750" lvl="1">
              <a:buFont typeface="Arial" panose="020B0604020202020204" pitchFamily="34" charset="0"/>
              <a:buChar char="•"/>
            </a:pPr>
            <a:r>
              <a:rPr lang="en-GB" dirty="0"/>
              <a:t>Increase awareness about the university, our course offerings and research</a:t>
            </a:r>
          </a:p>
          <a:p>
            <a:pPr marL="285750" lvl="1">
              <a:buFont typeface="Arial" panose="020B0604020202020204" pitchFamily="34" charset="0"/>
              <a:buChar char="•"/>
            </a:pPr>
            <a:r>
              <a:rPr lang="en-GB" dirty="0"/>
              <a:t>Allow us to tell our story in our own words – no corporate jargon required! </a:t>
            </a:r>
          </a:p>
          <a:p>
            <a:pPr marL="285750" lvl="1">
              <a:buFont typeface="Arial" panose="020B0604020202020204" pitchFamily="34" charset="0"/>
              <a:buChar char="•"/>
            </a:pPr>
            <a:r>
              <a:rPr lang="en-GB" dirty="0"/>
              <a:t>Allows us to build on the university brand</a:t>
            </a:r>
          </a:p>
          <a:p>
            <a:pPr>
              <a:buFont typeface="Wingdings" panose="05000000000000000000" pitchFamily="2" charset="2"/>
              <a:buChar char="q"/>
            </a:pPr>
            <a:endParaRPr lang="en-US" sz="2400" dirty="0"/>
          </a:p>
        </p:txBody>
      </p:sp>
    </p:spTree>
    <p:extLst>
      <p:ext uri="{BB962C8B-B14F-4D97-AF65-F5344CB8AC3E}">
        <p14:creationId xmlns:p14="http://schemas.microsoft.com/office/powerpoint/2010/main" val="687558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IE" dirty="0"/>
            </a:br>
            <a:br>
              <a:rPr lang="en-IE" dirty="0"/>
            </a:br>
            <a:r>
              <a:rPr lang="en-IE" dirty="0"/>
              <a:t>Time is your biggest enemy </a:t>
            </a:r>
            <a:br>
              <a:rPr lang="en-IE" dirty="0"/>
            </a:br>
            <a:endParaRPr lang="en-GB" dirty="0">
              <a:solidFill>
                <a:srgbClr val="717073"/>
              </a:solidFill>
            </a:endParaRPr>
          </a:p>
        </p:txBody>
      </p:sp>
      <p:pic>
        <p:nvPicPr>
          <p:cNvPr id="7" name="Content Placeholder 6">
            <a:extLst>
              <a:ext uri="{FF2B5EF4-FFF2-40B4-BE49-F238E27FC236}">
                <a16:creationId xmlns:a16="http://schemas.microsoft.com/office/drawing/2014/main" id="{EDAF0F85-8E17-474F-90DE-21FB1E43CE85}"/>
              </a:ext>
            </a:extLst>
          </p:cNvPr>
          <p:cNvPicPr>
            <a:picLocks noGrp="1" noChangeAspect="1"/>
          </p:cNvPicPr>
          <p:nvPr>
            <p:ph idx="1"/>
          </p:nvPr>
        </p:nvPicPr>
        <p:blipFill>
          <a:blip r:embed="rId3"/>
          <a:stretch>
            <a:fillRect/>
          </a:stretch>
        </p:blipFill>
        <p:spPr>
          <a:xfrm>
            <a:off x="2309018" y="1600200"/>
            <a:ext cx="4525963" cy="4525963"/>
          </a:xfrm>
        </p:spPr>
      </p:pic>
    </p:spTree>
    <p:extLst>
      <p:ext uri="{BB962C8B-B14F-4D97-AF65-F5344CB8AC3E}">
        <p14:creationId xmlns:p14="http://schemas.microsoft.com/office/powerpoint/2010/main" val="19028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9393D-DAD9-4D86-9B6B-9666C474533D}"/>
              </a:ext>
            </a:extLst>
          </p:cNvPr>
          <p:cNvSpPr>
            <a:spLocks noGrp="1"/>
          </p:cNvSpPr>
          <p:nvPr>
            <p:ph type="ctrTitle" idx="4294967295"/>
          </p:nvPr>
        </p:nvSpPr>
        <p:spPr>
          <a:xfrm>
            <a:off x="539552" y="2132856"/>
            <a:ext cx="7772400" cy="1470025"/>
          </a:xfrm>
        </p:spPr>
        <p:txBody>
          <a:bodyPr/>
          <a:lstStyle/>
          <a:p>
            <a:pPr algn="ctr"/>
            <a:br>
              <a:rPr lang="en-GB" dirty="0"/>
            </a:br>
            <a:br>
              <a:rPr lang="en-GB" dirty="0"/>
            </a:br>
            <a:br>
              <a:rPr lang="en-GB" dirty="0"/>
            </a:br>
            <a:r>
              <a:rPr lang="en-GB" dirty="0">
                <a:solidFill>
                  <a:srgbClr val="FF6600"/>
                </a:solidFill>
              </a:rPr>
              <a:t>With more than three billion people around the world using social media every month, it’s no passing trend.</a:t>
            </a:r>
            <a:br>
              <a:rPr lang="en-US" altLang="en-US" dirty="0"/>
            </a:br>
            <a:endParaRPr lang="en-IE" dirty="0"/>
          </a:p>
        </p:txBody>
      </p:sp>
      <p:pic>
        <p:nvPicPr>
          <p:cNvPr id="6" name="Picture 5">
            <a:extLst>
              <a:ext uri="{FF2B5EF4-FFF2-40B4-BE49-F238E27FC236}">
                <a16:creationId xmlns:a16="http://schemas.microsoft.com/office/drawing/2014/main" id="{99EF05E6-3F35-4CC9-B3D7-61B6133442B5}"/>
              </a:ext>
            </a:extLst>
          </p:cNvPr>
          <p:cNvPicPr>
            <a:picLocks noChangeAspect="1"/>
          </p:cNvPicPr>
          <p:nvPr/>
        </p:nvPicPr>
        <p:blipFill>
          <a:blip r:embed="rId3"/>
          <a:stretch>
            <a:fillRect/>
          </a:stretch>
        </p:blipFill>
        <p:spPr>
          <a:xfrm>
            <a:off x="1676149" y="5157192"/>
            <a:ext cx="5791702" cy="432854"/>
          </a:xfrm>
          <a:prstGeom prst="rect">
            <a:avLst/>
          </a:prstGeom>
        </p:spPr>
      </p:pic>
    </p:spTree>
    <p:extLst>
      <p:ext uri="{BB962C8B-B14F-4D97-AF65-F5344CB8AC3E}">
        <p14:creationId xmlns:p14="http://schemas.microsoft.com/office/powerpoint/2010/main" val="289153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27BB-3A71-47A7-AF94-DF7B0A50BEF6}"/>
              </a:ext>
            </a:extLst>
          </p:cNvPr>
          <p:cNvSpPr>
            <a:spLocks noGrp="1"/>
          </p:cNvSpPr>
          <p:nvPr>
            <p:ph type="title"/>
          </p:nvPr>
        </p:nvSpPr>
        <p:spPr/>
        <p:txBody>
          <a:bodyPr/>
          <a:lstStyle/>
          <a:p>
            <a:r>
              <a:rPr lang="en-GB" dirty="0"/>
              <a:t>How much time do people spend on Social Media?</a:t>
            </a:r>
            <a:endParaRPr lang="en-IE" dirty="0"/>
          </a:p>
        </p:txBody>
      </p:sp>
      <p:pic>
        <p:nvPicPr>
          <p:cNvPr id="5" name="Content Placeholder 4" descr="A close up of a clock&#10;&#10;Description automatically generated">
            <a:extLst>
              <a:ext uri="{FF2B5EF4-FFF2-40B4-BE49-F238E27FC236}">
                <a16:creationId xmlns:a16="http://schemas.microsoft.com/office/drawing/2014/main" id="{722305C5-11C4-46ED-AFC1-B2810C133E0A}"/>
              </a:ext>
            </a:extLst>
          </p:cNvPr>
          <p:cNvPicPr>
            <a:picLocks noGrp="1" noChangeAspect="1"/>
          </p:cNvPicPr>
          <p:nvPr>
            <p:ph idx="1"/>
          </p:nvPr>
        </p:nvPicPr>
        <p:blipFill>
          <a:blip r:embed="rId3"/>
          <a:stretch>
            <a:fillRect/>
          </a:stretch>
        </p:blipFill>
        <p:spPr>
          <a:xfrm>
            <a:off x="995425" y="1600201"/>
            <a:ext cx="6384887" cy="4039866"/>
          </a:xfrm>
        </p:spPr>
      </p:pic>
      <p:sp>
        <p:nvSpPr>
          <p:cNvPr id="6" name="TextBox 5">
            <a:extLst>
              <a:ext uri="{FF2B5EF4-FFF2-40B4-BE49-F238E27FC236}">
                <a16:creationId xmlns:a16="http://schemas.microsoft.com/office/drawing/2014/main" id="{456F8CB5-5328-489D-8265-C85FD03F5F53}"/>
              </a:ext>
            </a:extLst>
          </p:cNvPr>
          <p:cNvSpPr txBox="1"/>
          <p:nvPr/>
        </p:nvSpPr>
        <p:spPr>
          <a:xfrm>
            <a:off x="1403648" y="5640067"/>
            <a:ext cx="5760640" cy="338554"/>
          </a:xfrm>
          <a:prstGeom prst="rect">
            <a:avLst/>
          </a:prstGeom>
          <a:noFill/>
        </p:spPr>
        <p:txBody>
          <a:bodyPr wrap="square" rtlCol="0">
            <a:spAutoFit/>
          </a:bodyPr>
          <a:lstStyle/>
          <a:p>
            <a:r>
              <a:rPr lang="en-IE" sz="1600" dirty="0">
                <a:latin typeface="+mn-lt"/>
              </a:rPr>
              <a:t>Source: </a:t>
            </a:r>
            <a:r>
              <a:rPr lang="en-IE" sz="1600" dirty="0">
                <a:latin typeface="+mn-lt"/>
                <a:hlinkClick r:id="rId4"/>
              </a:rPr>
              <a:t>www.oberlo.co.uk/blog/social-media-marketing-statistics</a:t>
            </a:r>
            <a:r>
              <a:rPr lang="en-IE" sz="1600" dirty="0">
                <a:latin typeface="+mn-lt"/>
              </a:rPr>
              <a:t>  </a:t>
            </a:r>
          </a:p>
        </p:txBody>
      </p:sp>
    </p:spTree>
    <p:extLst>
      <p:ext uri="{BB962C8B-B14F-4D97-AF65-F5344CB8AC3E}">
        <p14:creationId xmlns:p14="http://schemas.microsoft.com/office/powerpoint/2010/main" val="2517123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76BB-A6CA-40B1-AFA9-C24C0290CEB1}"/>
              </a:ext>
            </a:extLst>
          </p:cNvPr>
          <p:cNvSpPr>
            <a:spLocks noGrp="1"/>
          </p:cNvSpPr>
          <p:nvPr>
            <p:ph type="title"/>
          </p:nvPr>
        </p:nvSpPr>
        <p:spPr/>
        <p:txBody>
          <a:bodyPr/>
          <a:lstStyle/>
          <a:p>
            <a:r>
              <a:rPr lang="en-IE" dirty="0"/>
              <a:t>The Power of Social Media Marketing </a:t>
            </a:r>
          </a:p>
        </p:txBody>
      </p:sp>
      <p:pic>
        <p:nvPicPr>
          <p:cNvPr id="4" name="Content Placeholder 3">
            <a:extLst>
              <a:ext uri="{FF2B5EF4-FFF2-40B4-BE49-F238E27FC236}">
                <a16:creationId xmlns:a16="http://schemas.microsoft.com/office/drawing/2014/main" id="{D5645C59-9B5A-4E2A-9080-C9049313C029}"/>
              </a:ext>
            </a:extLst>
          </p:cNvPr>
          <p:cNvPicPr>
            <a:picLocks noGrp="1" noChangeAspect="1"/>
          </p:cNvPicPr>
          <p:nvPr>
            <p:ph idx="1"/>
          </p:nvPr>
        </p:nvPicPr>
        <p:blipFill>
          <a:blip r:embed="rId3"/>
          <a:stretch>
            <a:fillRect/>
          </a:stretch>
        </p:blipFill>
        <p:spPr>
          <a:xfrm>
            <a:off x="1118922" y="1600200"/>
            <a:ext cx="6117852" cy="3870906"/>
          </a:xfrm>
          <a:prstGeom prst="rect">
            <a:avLst/>
          </a:prstGeom>
        </p:spPr>
      </p:pic>
      <p:sp>
        <p:nvSpPr>
          <p:cNvPr id="5" name="TextBox 4">
            <a:extLst>
              <a:ext uri="{FF2B5EF4-FFF2-40B4-BE49-F238E27FC236}">
                <a16:creationId xmlns:a16="http://schemas.microsoft.com/office/drawing/2014/main" id="{83FE8551-8CBC-4975-AFD5-CF077E3AD37C}"/>
              </a:ext>
            </a:extLst>
          </p:cNvPr>
          <p:cNvSpPr txBox="1"/>
          <p:nvPr/>
        </p:nvSpPr>
        <p:spPr>
          <a:xfrm>
            <a:off x="1297528" y="5471106"/>
            <a:ext cx="5760640" cy="338554"/>
          </a:xfrm>
          <a:prstGeom prst="rect">
            <a:avLst/>
          </a:prstGeom>
          <a:noFill/>
        </p:spPr>
        <p:txBody>
          <a:bodyPr wrap="square" rtlCol="0">
            <a:spAutoFit/>
          </a:bodyPr>
          <a:lstStyle/>
          <a:p>
            <a:r>
              <a:rPr lang="en-IE" sz="1600" dirty="0">
                <a:latin typeface="+mn-lt"/>
              </a:rPr>
              <a:t>Source: </a:t>
            </a:r>
            <a:r>
              <a:rPr lang="en-IE" sz="1600" dirty="0">
                <a:latin typeface="+mn-lt"/>
                <a:hlinkClick r:id="rId4"/>
              </a:rPr>
              <a:t>www.oberlo.co.uk/blog/social-media-marketing-statistics</a:t>
            </a:r>
            <a:r>
              <a:rPr lang="en-IE" sz="1600" dirty="0">
                <a:latin typeface="+mn-lt"/>
              </a:rPr>
              <a:t>  </a:t>
            </a:r>
          </a:p>
        </p:txBody>
      </p:sp>
    </p:spTree>
    <p:extLst>
      <p:ext uri="{BB962C8B-B14F-4D97-AF65-F5344CB8AC3E}">
        <p14:creationId xmlns:p14="http://schemas.microsoft.com/office/powerpoint/2010/main" val="220147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IE" dirty="0"/>
            </a:br>
            <a:br>
              <a:rPr lang="en-IE" dirty="0"/>
            </a:br>
            <a:r>
              <a:rPr lang="en-US" dirty="0"/>
              <a:t>Choosing social media platforms</a:t>
            </a:r>
            <a:br>
              <a:rPr lang="en-IE" dirty="0"/>
            </a:br>
            <a:endParaRPr lang="en-GB" dirty="0">
              <a:solidFill>
                <a:srgbClr val="717073"/>
              </a:solidFill>
            </a:endParaRPr>
          </a:p>
        </p:txBody>
      </p:sp>
      <p:sp>
        <p:nvSpPr>
          <p:cNvPr id="5" name="Content Placeholder 4">
            <a:extLst>
              <a:ext uri="{FF2B5EF4-FFF2-40B4-BE49-F238E27FC236}">
                <a16:creationId xmlns:a16="http://schemas.microsoft.com/office/drawing/2014/main" id="{66A3A7ED-A0C8-4E4D-836F-FCCC6391F6DE}"/>
              </a:ext>
            </a:extLst>
          </p:cNvPr>
          <p:cNvSpPr>
            <a:spLocks noGrp="1"/>
          </p:cNvSpPr>
          <p:nvPr>
            <p:ph idx="1"/>
          </p:nvPr>
        </p:nvSpPr>
        <p:spPr/>
        <p:txBody>
          <a:bodyPr/>
          <a:lstStyle/>
          <a:p>
            <a:r>
              <a:rPr lang="en-GB" dirty="0"/>
              <a:t>Social media is among the most effective marketing methods that we have at our disposal. </a:t>
            </a:r>
          </a:p>
          <a:p>
            <a:r>
              <a:rPr lang="en-GB" dirty="0"/>
              <a:t>However, not all social media channels are created the same. </a:t>
            </a:r>
          </a:p>
          <a:p>
            <a:r>
              <a:rPr lang="en-GB" dirty="0"/>
              <a:t>Each platform has its particular set of users with their own quirks as to how they interact with content.</a:t>
            </a:r>
          </a:p>
          <a:p>
            <a:endParaRPr lang="en-IE" dirty="0"/>
          </a:p>
        </p:txBody>
      </p:sp>
    </p:spTree>
    <p:extLst>
      <p:ext uri="{BB962C8B-B14F-4D97-AF65-F5344CB8AC3E}">
        <p14:creationId xmlns:p14="http://schemas.microsoft.com/office/powerpoint/2010/main" val="886641040"/>
      </p:ext>
    </p:extLst>
  </p:cSld>
  <p:clrMapOvr>
    <a:masterClrMapping/>
  </p:clrMapOvr>
</p:sld>
</file>

<file path=ppt/theme/theme1.xml><?xml version="1.0" encoding="utf-8"?>
<a:theme xmlns:a="http://schemas.openxmlformats.org/drawingml/2006/main" name="university">
  <a:themeElements>
    <a:clrScheme name="ThinkUHI-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nkUHI-Master">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hinkUHI-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nkUHI-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nkUHI-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nkUHI-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nkUHI-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nkUHI-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nkUHI-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nkUHI-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nkUHI-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nkUHI-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nkUHI-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nkUHI-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emplate>
  <TotalTime>1018</TotalTime>
  <Words>3434</Words>
  <Application>Microsoft Office PowerPoint</Application>
  <PresentationFormat>On-screen Show (4:3)</PresentationFormat>
  <Paragraphs>355</Paragraphs>
  <Slides>32</Slides>
  <Notes>32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Myriad Pro</vt:lpstr>
      <vt:lpstr>Wingdings</vt:lpstr>
      <vt:lpstr>university</vt:lpstr>
      <vt:lpstr>PowerPoint Presentation</vt:lpstr>
      <vt:lpstr>Hello …</vt:lpstr>
      <vt:lpstr>Develop and manage social media content:</vt:lpstr>
      <vt:lpstr>Firstly…</vt:lpstr>
      <vt:lpstr>  Time is your biggest enemy  </vt:lpstr>
      <vt:lpstr>   With more than three billion people around the world using social media every month, it’s no passing trend. </vt:lpstr>
      <vt:lpstr>How much time do people spend on Social Media?</vt:lpstr>
      <vt:lpstr>The Power of Social Media Marketing </vt:lpstr>
      <vt:lpstr>  Choosing social media platforms </vt:lpstr>
      <vt:lpstr>  Which ones should I choose?  </vt:lpstr>
      <vt:lpstr> Top tips for creating content </vt:lpstr>
      <vt:lpstr>PowerPoint Presentation</vt:lpstr>
      <vt:lpstr>Use links for more information</vt:lpstr>
      <vt:lpstr>Search and use hashtags </vt:lpstr>
      <vt:lpstr>PowerPoint Presentation</vt:lpstr>
      <vt:lpstr>Don’t talk in the third person</vt:lpstr>
      <vt:lpstr>Interact with your audience </vt:lpstr>
      <vt:lpstr>PowerPoint Presentation</vt:lpstr>
      <vt:lpstr>Choose a striking cover </vt:lpstr>
      <vt:lpstr>Why text in a banner image doesn’t always work </vt:lpstr>
      <vt:lpstr>Why text in a banner image doesn’t always work </vt:lpstr>
      <vt:lpstr>When text does work in a banner </vt:lpstr>
      <vt:lpstr>Include photos and videos where you can </vt:lpstr>
      <vt:lpstr> But don’t include heavy text in your image </vt:lpstr>
      <vt:lpstr> Why you should ALSO avoid text in images </vt:lpstr>
      <vt:lpstr>Looking to run Pay-Per-Click (PPC?)</vt:lpstr>
      <vt:lpstr>Mix up your content </vt:lpstr>
      <vt:lpstr>Time your posts </vt:lpstr>
      <vt:lpstr>Track your success…and failure </vt:lpstr>
      <vt:lpstr>Thank you</vt:lpstr>
      <vt:lpstr>Sources of information:</vt:lpstr>
      <vt:lpstr>Handy sources:</vt:lpstr>
    </vt:vector>
  </TitlesOfParts>
  <Company>UHI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Tips</dc:title>
  <dc:creator>Jessica Beattie</dc:creator>
  <cp:lastModifiedBy>Duncan Ireland</cp:lastModifiedBy>
  <cp:revision>100</cp:revision>
  <cp:lastPrinted>2020-01-20T15:28:31Z</cp:lastPrinted>
  <dcterms:created xsi:type="dcterms:W3CDTF">2014-11-20T11:44:24Z</dcterms:created>
  <dcterms:modified xsi:type="dcterms:W3CDTF">2020-05-11T08:53:12Z</dcterms:modified>
</cp:coreProperties>
</file>